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5143500" cx="9144000"/>
  <p:notesSz cx="6858000" cy="9144000"/>
  <p:embeddedFontLst>
    <p:embeddedFont>
      <p:font typeface="Padauk"/>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font" Target="fonts/Padauk-bold.fntdata"/><Relationship Id="rId81" Type="http://schemas.openxmlformats.org/officeDocument/2006/relationships/font" Target="fonts/Padauk-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88488f71f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388488f71fa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88488f71fa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388488f71fa_0_7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88488f71fa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388488f71fa_0_7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88488f71fa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388488f71fa_0_7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88488f71fa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388488f71fa_0_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88488f71fa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388488f71fa_0_8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88488f71fa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388488f71fa_0_8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88488f71fa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388488f71fa_0_8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88488f71fa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388488f71fa_0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88488f71fa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388488f71fa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88488f71fa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388488f71fa_0_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88488f71fa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388488f71fa_0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88488f71fa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388488f71fa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88488f71fa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388488f71fa_0_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88488f71fa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388488f71fa_0_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88488f71fa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388488f71fa_0_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88488f71fa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388488f71fa_0_4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88488f71fa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388488f71fa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88488f71fa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388488f71fa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88488f71f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388488f71fa_0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88488f71fa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388488f71fa_0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88488f71fa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388488f71fa_0_7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88488f71fa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388488f71fa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88488f71fa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388488f71fa_0_7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88488f71fa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388488f71fa_0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88488f71fa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388488f71fa_0_6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88488f71fa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388488f71fa_0_6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88488f71fa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388488f71fa_0_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88488f71fa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388488f71fa_0_6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88488f71fa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388488f71fa_0_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88488f71fa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388488f71fa_0_6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88488f71fa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388488f71fa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88488f71fa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388488f71fa_0_5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8870b6c9b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38870b6c9b7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88488f71fa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388488f71fa_0_6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88488f71fa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388488f71fa_0_6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88488f71fa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388488f71fa_0_6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88488f71fa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388488f71fa_0_6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88488f71fa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388488f71fa_0_6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88488f71fa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388488f71fa_0_6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88488f71fa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388488f71fa_0_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88488f71fa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388488f71fa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88488f71fa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388488f71fa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88488f71fa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388488f71fa_0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8870b6c9b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38870b6c9b7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88488f71f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388488f71fa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8870b6c9b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38870b6c9b7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88488f71fa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388488f71fa_0_8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8870b6c9b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38870b6c9b7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Word ordering ကို သိအောင် လုပ်တဲ့ အပိုင်း</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8870b6c9b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38870b6c9b7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Word ordering ကို သိအောင် လုပ်တဲ့ အပိုင်း</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8870b6c9b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38870b6c9b7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Word ordering ကို သိအောင် လုပ်တဲ့ အပိုင်း</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8870b6c9b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38870b6c9b7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Word ordering ကို သိအောင် လုပ်တဲ့ အပိုင်း</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8870b6c9b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38870b6c9b7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8870b6c9b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38870b6c9b7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Word ordering ကို သိအောင် လုပ်တဲ့ အပိုင်း</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88488f71fa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388488f71fa_0_8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88488f71fa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388488f71fa_0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88488f71fa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388488f71fa_0_8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88488f71fa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388488f71fa_0_8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88488f71fa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388488f71fa_0_8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8870b6c9b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38870b6c9b7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8870b6c9b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38870b6c9b7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8870b6c9b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38870b6c9b7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88488f71fa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388488f71fa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88488f71f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g388488f71fa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8870b6c9b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38870b6c9b7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8870b6c9b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38870b6c9b7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8870570c1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38870570c1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88488f71f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388488f71fa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88488f71fa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388488f71fa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88488f71fa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388488f71fa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88488f71fa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388488f71fa_0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8870b6c9b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g38870b6c9b7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88488f71fa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388488f71fa_0_7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88488f71fa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388488f71fa_0_7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35.pn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www.tensorflow.org/images/linear-relationships.png" TargetMode="Externa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hyperlink" Target="https://en.wikipedia.org/wiki/Cosine_similarity"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github.com/ye-kyaw-thu/oppaWord" TargetMode="External"/><Relationship Id="rId4" Type="http://schemas.openxmlformats.org/officeDocument/2006/relationships/image" Target="../media/image31.png"/><Relationship Id="rId5"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57.jpg"/><Relationship Id="rId4" Type="http://schemas.openxmlformats.org/officeDocument/2006/relationships/image" Target="../media/image58.jpg"/><Relationship Id="rId5" Type="http://schemas.openxmlformats.org/officeDocument/2006/relationships/image" Target="../media/image5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github.com/ye-kyaw-thu/oppaWord" TargetMode="External"/><Relationship Id="rId4" Type="http://schemas.openxmlformats.org/officeDocument/2006/relationships/image" Target="../media/image23.png"/><Relationship Id="rId5"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hyperlink" Target="https://ollama.com/library/embeddinggemma" TargetMode="Externa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46.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39.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hyperlink" Target="https://github.com/ye-kyaw-thu/myUDTree" TargetMode="Externa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s://www.geeksforgeeks.org/nlp/nlp-vs-llm/" TargetMode="Externa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hyperlink" Target="https://github.com/ye-kyaw-thu/myPoetry" TargetMode="External"/><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hyperlink" Target="https://arxiv.org/pdf/2408.13296" TargetMode="External"/><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hyperlink" Target="https://github.com/ye-kyaw-thu/myContradict" TargetMode="External"/><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hyperlink" Target="https://github.com/ye-kyaw-thu/myParaphrase" TargetMode="External"/><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hyperlink" Target="https://github.com/ye-kyaw-thu/myParaphrase"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56.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arxiv.org/pdf/2408.13296" TargetMode="Externa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hyperlink" Target="https://www.pexels.com/" TargetMode="External"/><Relationship Id="rId4" Type="http://schemas.openxmlformats.org/officeDocument/2006/relationships/hyperlink" Target="https://openai.com/index/clip/" TargetMode="External"/><Relationship Id="rId5" Type="http://schemas.openxmlformats.org/officeDocument/2006/relationships/hyperlink" Target="https://arxiv.org/abs/2103.00020" TargetMode="External"/><Relationship Id="rId6" Type="http://schemas.openxmlformats.org/officeDocument/2006/relationships/hyperlink" Target="https://github.com/openai/CLIP" TargetMode="External"/><Relationship Id="rId7" Type="http://schemas.openxmlformats.org/officeDocument/2006/relationships/hyperlink" Target="https://github.com/ye-kyaw-thu/myStopword" TargetMode="External"/><Relationship Id="rId8" Type="http://schemas.openxmlformats.org/officeDocument/2006/relationships/hyperlink" Target="https://www.isca-archive.org/interspeech_2010/mikolov10_interspeech.pdf"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hyperlink" Target="https://www.tensorflow.org/images/linear-relationships.png" TargetMode="External"/><Relationship Id="rId4" Type="http://schemas.openxmlformats.org/officeDocument/2006/relationships/hyperlink" Target="https://github.com/facebookresearch/fastText" TargetMode="External"/><Relationship Id="rId5" Type="http://schemas.openxmlformats.org/officeDocument/2006/relationships/hyperlink" Target="https://en.wikipedia.org/wiki/Cosine_similarity" TargetMode="External"/><Relationship Id="rId6" Type="http://schemas.openxmlformats.org/officeDocument/2006/relationships/hyperlink" Target="https://github.com/kpu/kenlm" TargetMode="External"/><Relationship Id="rId7" Type="http://schemas.openxmlformats.org/officeDocument/2006/relationships/hyperlink" Target="https://arxiv.org/pdf/2408.13296" TargetMode="External"/><Relationship Id="rId8" Type="http://schemas.openxmlformats.org/officeDocument/2006/relationships/hyperlink" Target="https://github.com/ye-kyaw-thu/myParaphrase"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hyperlink" Target="https://github.com/ye-kyaw-thu/myContradict" TargetMode="External"/><Relationship Id="rId4" Type="http://schemas.openxmlformats.org/officeDocument/2006/relationships/hyperlink" Target="https://github.com/ye-kyaw-thu/oppaWord" TargetMode="External"/><Relationship Id="rId5" Type="http://schemas.openxmlformats.org/officeDocument/2006/relationships/hyperlink" Target="https://lmstudio.ai/docs/python/embedding" TargetMode="External"/><Relationship Id="rId6" Type="http://schemas.openxmlformats.org/officeDocument/2006/relationships/hyperlink" Target="https://ollama.com/library/embeddinggemma" TargetMode="External"/><Relationship Id="rId7" Type="http://schemas.openxmlformats.org/officeDocument/2006/relationships/hyperlink" Target="https://fasttext.cc/docs/en/unsupervised-tutorial.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5"/>
          <p:cNvPicPr preferRelativeResize="0"/>
          <p:nvPr/>
        </p:nvPicPr>
        <p:blipFill>
          <a:blip r:embed="rId3">
            <a:alphaModFix/>
          </a:blip>
          <a:stretch>
            <a:fillRect/>
          </a:stretch>
        </p:blipFill>
        <p:spPr>
          <a:xfrm>
            <a:off x="216590" y="1250496"/>
            <a:ext cx="8712124" cy="2096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(Next Word Prediction)</a:t>
            </a:r>
            <a:endParaRPr/>
          </a:p>
        </p:txBody>
      </p:sp>
      <p:sp>
        <p:nvSpPr>
          <p:cNvPr id="177" name="Google Shape;17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8" name="Google Shape;178;p34"/>
          <p:cNvSpPr txBox="1"/>
          <p:nvPr>
            <p:ph type="title"/>
          </p:nvPr>
        </p:nvSpPr>
        <p:spPr>
          <a:xfrm>
            <a:off x="907668" y="4396975"/>
            <a:ext cx="61731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Text generation with 6-gram LM</a:t>
            </a:r>
            <a:endParaRPr sz="1920"/>
          </a:p>
        </p:txBody>
      </p:sp>
      <p:pic>
        <p:nvPicPr>
          <p:cNvPr id="179" name="Google Shape;179;p34"/>
          <p:cNvPicPr preferRelativeResize="0"/>
          <p:nvPr/>
        </p:nvPicPr>
        <p:blipFill>
          <a:blip r:embed="rId3">
            <a:alphaModFix/>
          </a:blip>
          <a:stretch>
            <a:fillRect/>
          </a:stretch>
        </p:blipFill>
        <p:spPr>
          <a:xfrm>
            <a:off x="483774" y="898188"/>
            <a:ext cx="5215291" cy="3346388"/>
          </a:xfrm>
          <a:prstGeom prst="rect">
            <a:avLst/>
          </a:prstGeom>
          <a:noFill/>
          <a:ln>
            <a:noFill/>
          </a:ln>
          <a:effectLst>
            <a:outerShdw blurRad="57150" rotWithShape="0" algn="bl" dir="5400000" dist="19050">
              <a:srgbClr val="000000">
                <a:alpha val="50000"/>
              </a:srgbClr>
            </a:outerShdw>
          </a:effectLst>
        </p:spPr>
      </p:pic>
      <p:sp>
        <p:nvSpPr>
          <p:cNvPr id="180" name="Google Shape;180;p34"/>
          <p:cNvSpPr txBox="1"/>
          <p:nvPr>
            <p:ph idx="1" type="body"/>
          </p:nvPr>
        </p:nvSpPr>
        <p:spPr>
          <a:xfrm>
            <a:off x="5849475" y="914100"/>
            <a:ext cx="3039900" cy="3749100"/>
          </a:xfrm>
          <a:prstGeom prst="rect">
            <a:avLst/>
          </a:prstGeom>
          <a:noFill/>
          <a:ln>
            <a:noFill/>
          </a:ln>
        </p:spPr>
        <p:txBody>
          <a:bodyPr anchorCtr="0" anchor="t" bIns="91425" lIns="91425" spcFirstLastPara="1" rIns="91425" wrap="square" tIns="91425">
            <a:normAutofit fontScale="92500" lnSpcReduction="20000"/>
          </a:bodyPr>
          <a:lstStyle/>
          <a:p>
            <a:pPr indent="-375443" lvl="0" marL="457200" rtl="0" algn="l">
              <a:lnSpc>
                <a:spcPct val="115000"/>
              </a:lnSpc>
              <a:spcBef>
                <a:spcPts val="0"/>
              </a:spcBef>
              <a:spcAft>
                <a:spcPts val="0"/>
              </a:spcAft>
              <a:buSzPct val="100000"/>
              <a:buChar char="●"/>
            </a:pPr>
            <a:r>
              <a:rPr lang="en" sz="2500"/>
              <a:t>မြန်မာစာကြောင်းတော့ဟုတ်တယ် သို့သော် ပုံမှန် မဟုတ်ဘူး</a:t>
            </a:r>
            <a:endParaRPr sz="2500"/>
          </a:p>
          <a:p>
            <a:pPr indent="-375443" lvl="0" marL="457200" rtl="0" algn="l">
              <a:lnSpc>
                <a:spcPct val="115000"/>
              </a:lnSpc>
              <a:spcBef>
                <a:spcPts val="0"/>
              </a:spcBef>
              <a:spcAft>
                <a:spcPts val="0"/>
              </a:spcAft>
              <a:buSzPct val="100000"/>
              <a:buChar char="●"/>
            </a:pPr>
            <a:r>
              <a:rPr lang="en" sz="2500"/>
              <a:t>Ngram LM ရဲ့ အခန်းကဏ္ဍက ကြီးတယ်</a:t>
            </a:r>
            <a:endParaRPr sz="2500"/>
          </a:p>
          <a:p>
            <a:pPr indent="-375443" lvl="0" marL="457200" rtl="0" algn="l">
              <a:lnSpc>
                <a:spcPct val="115000"/>
              </a:lnSpc>
              <a:spcBef>
                <a:spcPts val="0"/>
              </a:spcBef>
              <a:spcAft>
                <a:spcPts val="0"/>
              </a:spcAft>
              <a:buSzPct val="100000"/>
              <a:buChar char="●"/>
            </a:pPr>
            <a:r>
              <a:rPr lang="en" sz="2500"/>
              <a:t>လက်ရှိချိန်ထိ သုံးနေကြတုန်းပဲ ဥပမာ ASR, TTS</a:t>
            </a:r>
            <a:endParaRPr sz="2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5"/>
          <p:cNvSpPr txBox="1"/>
          <p:nvPr>
            <p:ph type="title"/>
          </p:nvPr>
        </p:nvSpPr>
        <p:spPr>
          <a:xfrm>
            <a:off x="311700" y="115572"/>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(Next Word Prediction)</a:t>
            </a:r>
            <a:endParaRPr/>
          </a:p>
        </p:txBody>
      </p:sp>
      <p:sp>
        <p:nvSpPr>
          <p:cNvPr id="186" name="Google Shape;18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7" name="Google Shape;187;p35"/>
          <p:cNvSpPr txBox="1"/>
          <p:nvPr>
            <p:ph type="title"/>
          </p:nvPr>
        </p:nvSpPr>
        <p:spPr>
          <a:xfrm>
            <a:off x="1901789" y="4425790"/>
            <a:ext cx="61731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Text generation with 6-gram LM</a:t>
            </a:r>
            <a:endParaRPr sz="1920"/>
          </a:p>
        </p:txBody>
      </p:sp>
      <p:pic>
        <p:nvPicPr>
          <p:cNvPr id="188" name="Google Shape;188;p35"/>
          <p:cNvPicPr preferRelativeResize="0"/>
          <p:nvPr/>
        </p:nvPicPr>
        <p:blipFill>
          <a:blip r:embed="rId3">
            <a:alphaModFix/>
          </a:blip>
          <a:stretch>
            <a:fillRect/>
          </a:stretch>
        </p:blipFill>
        <p:spPr>
          <a:xfrm>
            <a:off x="253253" y="789128"/>
            <a:ext cx="4238021" cy="3556301"/>
          </a:xfrm>
          <a:prstGeom prst="rect">
            <a:avLst/>
          </a:prstGeom>
          <a:noFill/>
          <a:ln>
            <a:noFill/>
          </a:ln>
          <a:effectLst>
            <a:outerShdw blurRad="57150" rotWithShape="0" algn="bl" dir="5400000" dist="19050">
              <a:srgbClr val="000000">
                <a:alpha val="50000"/>
              </a:srgbClr>
            </a:outerShdw>
          </a:effectLst>
        </p:spPr>
      </p:pic>
      <p:pic>
        <p:nvPicPr>
          <p:cNvPr id="189" name="Google Shape;189;p35"/>
          <p:cNvPicPr preferRelativeResize="0"/>
          <p:nvPr/>
        </p:nvPicPr>
        <p:blipFill>
          <a:blip r:embed="rId4">
            <a:alphaModFix/>
          </a:blip>
          <a:stretch>
            <a:fillRect/>
          </a:stretch>
        </p:blipFill>
        <p:spPr>
          <a:xfrm>
            <a:off x="4686902" y="817943"/>
            <a:ext cx="4232660" cy="35562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6"/>
          <p:cNvSpPr txBox="1"/>
          <p:nvPr>
            <p:ph type="title"/>
          </p:nvPr>
        </p:nvSpPr>
        <p:spPr>
          <a:xfrm>
            <a:off x="311700" y="115572"/>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(Next Word Prediction)</a:t>
            </a:r>
            <a:endParaRPr/>
          </a:p>
        </p:txBody>
      </p:sp>
      <p:sp>
        <p:nvSpPr>
          <p:cNvPr id="195" name="Google Shape;19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6" name="Google Shape;196;p36"/>
          <p:cNvSpPr txBox="1"/>
          <p:nvPr>
            <p:ph type="title"/>
          </p:nvPr>
        </p:nvSpPr>
        <p:spPr>
          <a:xfrm>
            <a:off x="288142" y="4425790"/>
            <a:ext cx="61731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Applying “random seed” and “temperature”</a:t>
            </a:r>
            <a:endParaRPr sz="1920"/>
          </a:p>
        </p:txBody>
      </p:sp>
      <p:pic>
        <p:nvPicPr>
          <p:cNvPr id="197" name="Google Shape;197;p36"/>
          <p:cNvPicPr preferRelativeResize="0"/>
          <p:nvPr/>
        </p:nvPicPr>
        <p:blipFill>
          <a:blip r:embed="rId3">
            <a:alphaModFix/>
          </a:blip>
          <a:stretch>
            <a:fillRect/>
          </a:stretch>
        </p:blipFill>
        <p:spPr>
          <a:xfrm>
            <a:off x="714283" y="752350"/>
            <a:ext cx="4120241" cy="3673450"/>
          </a:xfrm>
          <a:prstGeom prst="rect">
            <a:avLst/>
          </a:prstGeom>
          <a:noFill/>
          <a:ln>
            <a:noFill/>
          </a:ln>
          <a:effectLst>
            <a:outerShdw blurRad="57150" rotWithShape="0" algn="bl" dir="5400000" dist="19050">
              <a:srgbClr val="000000">
                <a:alpha val="50000"/>
              </a:srgbClr>
            </a:outerShdw>
          </a:effectLst>
        </p:spPr>
      </p:pic>
      <p:sp>
        <p:nvSpPr>
          <p:cNvPr id="198" name="Google Shape;198;p36"/>
          <p:cNvSpPr txBox="1"/>
          <p:nvPr>
            <p:ph idx="1" type="body"/>
          </p:nvPr>
        </p:nvSpPr>
        <p:spPr>
          <a:xfrm>
            <a:off x="5028250" y="914100"/>
            <a:ext cx="3861300" cy="3327600"/>
          </a:xfrm>
          <a:prstGeom prst="rect">
            <a:avLst/>
          </a:prstGeom>
          <a:noFill/>
          <a:ln>
            <a:noFill/>
          </a:ln>
        </p:spPr>
        <p:txBody>
          <a:bodyPr anchorCtr="0" anchor="t" bIns="91425" lIns="91425" spcFirstLastPara="1" rIns="91425" wrap="square" tIns="91425">
            <a:normAutofit fontScale="85000" lnSpcReduction="20000"/>
          </a:bodyPr>
          <a:lstStyle/>
          <a:p>
            <a:pPr indent="-363537" lvl="0" marL="457200" rtl="0" algn="l">
              <a:lnSpc>
                <a:spcPct val="115000"/>
              </a:lnSpc>
              <a:spcBef>
                <a:spcPts val="0"/>
              </a:spcBef>
              <a:spcAft>
                <a:spcPts val="0"/>
              </a:spcAft>
              <a:buSzPct val="100000"/>
              <a:buChar char="●"/>
            </a:pPr>
            <a:r>
              <a:rPr lang="en" sz="2500"/>
              <a:t>နောက်တစ်ခေါက် generate လုပ်တဲ့အခါမှာလည်း စာကြောင်းတူချင်ရင် Random Seed သတ်မှတ်တယ်</a:t>
            </a:r>
            <a:endParaRPr sz="2500"/>
          </a:p>
          <a:p>
            <a:pPr indent="-363537" lvl="0" marL="457200" rtl="0" algn="l">
              <a:lnSpc>
                <a:spcPct val="115000"/>
              </a:lnSpc>
              <a:spcBef>
                <a:spcPts val="0"/>
              </a:spcBef>
              <a:spcAft>
                <a:spcPts val="0"/>
              </a:spcAft>
              <a:buSzPct val="100000"/>
              <a:buChar char="●"/>
            </a:pPr>
            <a:r>
              <a:rPr lang="en" sz="2500"/>
              <a:t>စာကြောင်းတွေ generate လုပ်တဲ့အခါမှာ ဘယ်လောက်ထိ ကျပန်းလုပ်မှာလဲ ဆိုတာကို Temperature နဲ့ ညှိတယ်</a:t>
            </a:r>
            <a:endParaRPr sz="2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(Formula)</a:t>
            </a:r>
            <a:endParaRPr/>
          </a:p>
        </p:txBody>
      </p:sp>
      <p:sp>
        <p:nvSpPr>
          <p:cNvPr id="204" name="Google Shape;204;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5" name="Google Shape;205;p37"/>
          <p:cNvSpPr txBox="1"/>
          <p:nvPr>
            <p:ph idx="1" type="body"/>
          </p:nvPr>
        </p:nvSpPr>
        <p:spPr>
          <a:xfrm>
            <a:off x="311700" y="914100"/>
            <a:ext cx="8577900" cy="2145000"/>
          </a:xfrm>
          <a:prstGeom prst="rect">
            <a:avLst/>
          </a:prstGeom>
          <a:noFill/>
          <a:ln>
            <a:noFill/>
          </a:ln>
        </p:spPr>
        <p:txBody>
          <a:bodyPr anchorCtr="0" anchor="t" bIns="91425" lIns="91425" spcFirstLastPara="1" rIns="91425" wrap="square" tIns="91425">
            <a:normAutofit fontScale="70000"/>
          </a:bodyPr>
          <a:lstStyle/>
          <a:p>
            <a:pPr indent="-339725" lvl="0" marL="457200" rtl="0" algn="l">
              <a:lnSpc>
                <a:spcPct val="115000"/>
              </a:lnSpc>
              <a:spcBef>
                <a:spcPts val="0"/>
              </a:spcBef>
              <a:spcAft>
                <a:spcPts val="0"/>
              </a:spcAft>
              <a:buSzPct val="100000"/>
              <a:buChar char="●"/>
            </a:pPr>
            <a:r>
              <a:rPr lang="en" sz="2500"/>
              <a:t>N-gram Language Model ဟာ စာကြောင်းတစ်ခုရဲ့ ဖြစ်နိုင်ခြေ (probability) ကို တွက်ချက်ဖို့ အသုံးပြုတဲ့ နည်းလမ်းတစ်ခု ဖြစ်ပါတယ်။ ဒီ Model က စာကြောင်းထဲက စကားလုံးတစ်ခုကို သူ့ရဲ့အရှေ့က စကားလုံး(များ) ပေါ်မူတည်ပြီး ခန့်မှန်းလေ့ရှိပါတယ်။</a:t>
            </a:r>
            <a:endParaRPr sz="2500"/>
          </a:p>
          <a:p>
            <a:pPr indent="-339725" lvl="0" marL="457200" rtl="0" algn="l">
              <a:lnSpc>
                <a:spcPct val="115000"/>
              </a:lnSpc>
              <a:spcBef>
                <a:spcPts val="0"/>
              </a:spcBef>
              <a:spcAft>
                <a:spcPts val="0"/>
              </a:spcAft>
              <a:buSzPct val="100000"/>
              <a:buChar char="●"/>
            </a:pPr>
            <a:r>
              <a:rPr lang="en" sz="2500"/>
              <a:t>ဥပမာအားဖြင့်၊ "ဗမာ စကား ပြောတတ် သလား" ဆိုတဲ့ စာကြောင်းတစ်ခုလုံးရဲ့ ဖြစ်နိုင်ခြေကို တွက်ချက်ဖို့အတွက် စကားလုံးတစ်ခုချင်းစီရဲ့ ဖြစ်နိုင်ခြေကို အောက်ပါ formula နဲ့ တွက်လို့ရပါတယ်။</a:t>
            </a:r>
            <a:endParaRPr sz="2500"/>
          </a:p>
        </p:txBody>
      </p:sp>
      <p:pic>
        <p:nvPicPr>
          <p:cNvPr id="206" name="Google Shape;206;p37"/>
          <p:cNvPicPr preferRelativeResize="0"/>
          <p:nvPr/>
        </p:nvPicPr>
        <p:blipFill>
          <a:blip r:embed="rId3">
            <a:alphaModFix/>
          </a:blip>
          <a:stretch>
            <a:fillRect/>
          </a:stretch>
        </p:blipFill>
        <p:spPr>
          <a:xfrm>
            <a:off x="2169459" y="2966571"/>
            <a:ext cx="4960620" cy="1033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(Formula)</a:t>
            </a:r>
            <a:endParaRPr/>
          </a:p>
        </p:txBody>
      </p:sp>
      <p:sp>
        <p:nvSpPr>
          <p:cNvPr id="212" name="Google Shape;21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3" name="Google Shape;213;p38"/>
          <p:cNvSpPr txBox="1"/>
          <p:nvPr>
            <p:ph idx="1" type="body"/>
          </p:nvPr>
        </p:nvSpPr>
        <p:spPr>
          <a:xfrm>
            <a:off x="311700" y="914100"/>
            <a:ext cx="8577900" cy="13239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အလွယ်ဆုံးနဲ့ အသုံးအများဆုံး နည်းလမ်းတစ်ခုဖြစ်တဲ့ Bigram (N=2) formula ကတော့ အောက်ပါအတိုင်း ဖြစ်ပါတယ်။</a:t>
            </a:r>
            <a:endParaRPr sz="2500"/>
          </a:p>
        </p:txBody>
      </p:sp>
      <p:pic>
        <p:nvPicPr>
          <p:cNvPr id="214" name="Google Shape;214;p38"/>
          <p:cNvPicPr preferRelativeResize="0"/>
          <p:nvPr/>
        </p:nvPicPr>
        <p:blipFill>
          <a:blip r:embed="rId3">
            <a:alphaModFix/>
          </a:blip>
          <a:stretch>
            <a:fillRect/>
          </a:stretch>
        </p:blipFill>
        <p:spPr>
          <a:xfrm>
            <a:off x="2342350" y="2303950"/>
            <a:ext cx="4171950" cy="595993"/>
          </a:xfrm>
          <a:prstGeom prst="rect">
            <a:avLst/>
          </a:prstGeom>
          <a:noFill/>
          <a:ln>
            <a:noFill/>
          </a:ln>
        </p:spPr>
      </p:pic>
      <p:pic>
        <p:nvPicPr>
          <p:cNvPr id="215" name="Google Shape;215;p38"/>
          <p:cNvPicPr preferRelativeResize="0"/>
          <p:nvPr/>
        </p:nvPicPr>
        <p:blipFill>
          <a:blip r:embed="rId4">
            <a:alphaModFix/>
          </a:blip>
          <a:stretch>
            <a:fillRect/>
          </a:stretch>
        </p:blipFill>
        <p:spPr>
          <a:xfrm>
            <a:off x="2284719" y="3181695"/>
            <a:ext cx="4171950" cy="923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(Formula)</a:t>
            </a:r>
            <a:endParaRPr/>
          </a:p>
        </p:txBody>
      </p:sp>
      <p:sp>
        <p:nvSpPr>
          <p:cNvPr id="221" name="Google Shape;221;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2" name="Google Shape;222;p39"/>
          <p:cNvSpPr txBox="1"/>
          <p:nvPr>
            <p:ph idx="1" type="body"/>
          </p:nvPr>
        </p:nvSpPr>
        <p:spPr>
          <a:xfrm>
            <a:off x="720375" y="914100"/>
            <a:ext cx="8169300" cy="3749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500"/>
              <a:t>စာကြောင်းကို Bigram အပိုင်းလေးတွေအဖြစ် အရင်ဆုံး ပိုင်းဖြတ်ရပါမယ်။</a:t>
            </a:r>
            <a:endParaRPr sz="2500"/>
          </a:p>
          <a:p>
            <a:pPr indent="0" lvl="0" marL="0" rtl="0" algn="l">
              <a:lnSpc>
                <a:spcPct val="115000"/>
              </a:lnSpc>
              <a:spcBef>
                <a:spcPts val="0"/>
              </a:spcBef>
              <a:spcAft>
                <a:spcPts val="0"/>
              </a:spcAft>
              <a:buNone/>
            </a:pPr>
            <a:r>
              <a:t/>
            </a:r>
            <a:endParaRPr sz="2500"/>
          </a:p>
          <a:p>
            <a:pPr indent="-387350" lvl="0" marL="457200" rtl="0" algn="l">
              <a:lnSpc>
                <a:spcPct val="115000"/>
              </a:lnSpc>
              <a:spcBef>
                <a:spcPts val="0"/>
              </a:spcBef>
              <a:spcAft>
                <a:spcPts val="0"/>
              </a:spcAft>
              <a:buSzPts val="2500"/>
              <a:buChar char="●"/>
            </a:pPr>
            <a:r>
              <a:rPr lang="en" sz="2500"/>
              <a:t>    &lt;s&gt; → ဗမာ</a:t>
            </a:r>
            <a:endParaRPr sz="2500"/>
          </a:p>
          <a:p>
            <a:pPr indent="-387350" lvl="0" marL="457200" rtl="0" algn="l">
              <a:lnSpc>
                <a:spcPct val="115000"/>
              </a:lnSpc>
              <a:spcBef>
                <a:spcPts val="0"/>
              </a:spcBef>
              <a:spcAft>
                <a:spcPts val="0"/>
              </a:spcAft>
              <a:buSzPts val="2500"/>
              <a:buChar char="●"/>
            </a:pPr>
            <a:r>
              <a:rPr lang="en" sz="2500"/>
              <a:t>    ဗမာ → စကား</a:t>
            </a:r>
            <a:endParaRPr sz="2500"/>
          </a:p>
          <a:p>
            <a:pPr indent="-387350" lvl="0" marL="457200" rtl="0" algn="l">
              <a:lnSpc>
                <a:spcPct val="115000"/>
              </a:lnSpc>
              <a:spcBef>
                <a:spcPts val="0"/>
              </a:spcBef>
              <a:spcAft>
                <a:spcPts val="0"/>
              </a:spcAft>
              <a:buSzPts val="2500"/>
              <a:buChar char="●"/>
            </a:pPr>
            <a:r>
              <a:rPr lang="en" sz="2500"/>
              <a:t>    စကား → ပြောတတ်</a:t>
            </a:r>
            <a:endParaRPr sz="2500"/>
          </a:p>
          <a:p>
            <a:pPr indent="-387350" lvl="0" marL="457200" rtl="0" algn="l">
              <a:lnSpc>
                <a:spcPct val="115000"/>
              </a:lnSpc>
              <a:spcBef>
                <a:spcPts val="0"/>
              </a:spcBef>
              <a:spcAft>
                <a:spcPts val="0"/>
              </a:spcAft>
              <a:buSzPts val="2500"/>
              <a:buChar char="●"/>
            </a:pPr>
            <a:r>
              <a:rPr lang="en" sz="2500"/>
              <a:t>    ပြောတတ် → သလား</a:t>
            </a:r>
            <a:endParaRPr sz="2500"/>
          </a:p>
          <a:p>
            <a:pPr indent="-387350" lvl="0" marL="457200" rtl="0" algn="l">
              <a:lnSpc>
                <a:spcPct val="115000"/>
              </a:lnSpc>
              <a:spcBef>
                <a:spcPts val="0"/>
              </a:spcBef>
              <a:spcAft>
                <a:spcPts val="0"/>
              </a:spcAft>
              <a:buSzPts val="2500"/>
              <a:buChar char="●"/>
            </a:pPr>
            <a:r>
              <a:rPr lang="en" sz="2500"/>
              <a:t>    သလား → &lt;/s&gt;</a:t>
            </a:r>
            <a:endParaRPr sz="2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(Formula)</a:t>
            </a:r>
            <a:endParaRPr/>
          </a:p>
        </p:txBody>
      </p:sp>
      <p:sp>
        <p:nvSpPr>
          <p:cNvPr id="228" name="Google Shape;228;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9" name="Google Shape;229;p40"/>
          <p:cNvPicPr preferRelativeResize="0"/>
          <p:nvPr/>
        </p:nvPicPr>
        <p:blipFill>
          <a:blip r:embed="rId3">
            <a:alphaModFix/>
          </a:blip>
          <a:stretch>
            <a:fillRect/>
          </a:stretch>
        </p:blipFill>
        <p:spPr>
          <a:xfrm>
            <a:off x="296476" y="1114416"/>
            <a:ext cx="3810000" cy="504825"/>
          </a:xfrm>
          <a:prstGeom prst="rect">
            <a:avLst/>
          </a:prstGeom>
          <a:noFill/>
          <a:ln>
            <a:noFill/>
          </a:ln>
        </p:spPr>
      </p:pic>
      <p:pic>
        <p:nvPicPr>
          <p:cNvPr id="230" name="Google Shape;230;p40"/>
          <p:cNvPicPr preferRelativeResize="0"/>
          <p:nvPr/>
        </p:nvPicPr>
        <p:blipFill>
          <a:blip r:embed="rId4">
            <a:alphaModFix/>
          </a:blip>
          <a:stretch>
            <a:fillRect/>
          </a:stretch>
        </p:blipFill>
        <p:spPr>
          <a:xfrm>
            <a:off x="166808" y="1771641"/>
            <a:ext cx="8839199" cy="626259"/>
          </a:xfrm>
          <a:prstGeom prst="rect">
            <a:avLst/>
          </a:prstGeom>
          <a:noFill/>
          <a:ln>
            <a:noFill/>
          </a:ln>
        </p:spPr>
      </p:pic>
      <p:pic>
        <p:nvPicPr>
          <p:cNvPr id="231" name="Google Shape;231;p40"/>
          <p:cNvPicPr preferRelativeResize="0"/>
          <p:nvPr/>
        </p:nvPicPr>
        <p:blipFill>
          <a:blip r:embed="rId5">
            <a:alphaModFix/>
          </a:blip>
          <a:stretch>
            <a:fillRect/>
          </a:stretch>
        </p:blipFill>
        <p:spPr>
          <a:xfrm>
            <a:off x="6246805" y="2571750"/>
            <a:ext cx="2314575" cy="561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Word Frequency (stop words)</a:t>
            </a:r>
            <a:endParaRPr/>
          </a:p>
        </p:txBody>
      </p:sp>
      <p:sp>
        <p:nvSpPr>
          <p:cNvPr id="237" name="Google Shape;237;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8" name="Google Shape;238;p41" title="top_freq_of_myMono_v0.1.png"/>
          <p:cNvPicPr preferRelativeResize="0"/>
          <p:nvPr/>
        </p:nvPicPr>
        <p:blipFill>
          <a:blip r:embed="rId3">
            <a:alphaModFix/>
          </a:blip>
          <a:stretch>
            <a:fillRect/>
          </a:stretch>
        </p:blipFill>
        <p:spPr>
          <a:xfrm>
            <a:off x="6070229" y="244929"/>
            <a:ext cx="2228521" cy="4779451"/>
          </a:xfrm>
          <a:prstGeom prst="rect">
            <a:avLst/>
          </a:prstGeom>
          <a:noFill/>
          <a:ln>
            <a:noFill/>
          </a:ln>
          <a:effectLst>
            <a:outerShdw blurRad="57150" rotWithShape="0" algn="bl" dir="5400000" dist="19050">
              <a:srgbClr val="000000">
                <a:alpha val="50000"/>
              </a:srgbClr>
            </a:outerShdw>
          </a:effectLst>
        </p:spPr>
      </p:pic>
      <p:sp>
        <p:nvSpPr>
          <p:cNvPr id="239" name="Google Shape;239;p41"/>
          <p:cNvSpPr txBox="1"/>
          <p:nvPr>
            <p:ph idx="1" type="body"/>
          </p:nvPr>
        </p:nvSpPr>
        <p:spPr>
          <a:xfrm>
            <a:off x="619525" y="914125"/>
            <a:ext cx="5277000" cy="37491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စာလုံးဖြတ်ထားတဲ့ ဒေတာသာ အများကြီး ရှိရင် Frequency လောက် တွက်နိုင်ရင်တောင် အသုံးဝင်တဲ့နေရာတွေ အများကြီးပါ</a:t>
            </a:r>
            <a:endParaRPr sz="2500"/>
          </a:p>
          <a:p>
            <a:pPr indent="-387350" lvl="0" marL="457200" rtl="0" algn="l">
              <a:lnSpc>
                <a:spcPct val="115000"/>
              </a:lnSpc>
              <a:spcBef>
                <a:spcPts val="0"/>
              </a:spcBef>
              <a:spcAft>
                <a:spcPts val="0"/>
              </a:spcAft>
              <a:buSzPts val="2500"/>
              <a:buChar char="●"/>
            </a:pPr>
            <a:r>
              <a:rPr lang="en" sz="2500"/>
              <a:t>ဥပမာ stop words  </a:t>
            </a:r>
            <a:endParaRPr sz="2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WordCloud (Visual Display of Word Frequency)</a:t>
            </a:r>
            <a:endParaRPr/>
          </a:p>
        </p:txBody>
      </p:sp>
      <p:sp>
        <p:nvSpPr>
          <p:cNvPr id="245" name="Google Shape;24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6" name="Google Shape;246;p42"/>
          <p:cNvSpPr txBox="1"/>
          <p:nvPr>
            <p:ph type="title"/>
          </p:nvPr>
        </p:nvSpPr>
        <p:spPr>
          <a:xfrm>
            <a:off x="1354300" y="439697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WordCloud of myMono Corpus version 2.0</a:t>
            </a:r>
            <a:endParaRPr sz="1920"/>
          </a:p>
        </p:txBody>
      </p:sp>
      <p:pic>
        <p:nvPicPr>
          <p:cNvPr id="247" name="Google Shape;247;p42" title="mm_wordcloud2.png"/>
          <p:cNvPicPr preferRelativeResize="0"/>
          <p:nvPr/>
        </p:nvPicPr>
        <p:blipFill>
          <a:blip r:embed="rId3">
            <a:alphaModFix/>
          </a:blip>
          <a:stretch>
            <a:fillRect/>
          </a:stretch>
        </p:blipFill>
        <p:spPr>
          <a:xfrm>
            <a:off x="1175337" y="955933"/>
            <a:ext cx="6606100" cy="3303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WordCloud</a:t>
            </a:r>
            <a:endParaRPr/>
          </a:p>
        </p:txBody>
      </p:sp>
      <p:sp>
        <p:nvSpPr>
          <p:cNvPr id="253" name="Google Shape;25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4" name="Google Shape;254;p43"/>
          <p:cNvSpPr txBox="1"/>
          <p:nvPr>
            <p:ph type="title"/>
          </p:nvPr>
        </p:nvSpPr>
        <p:spPr>
          <a:xfrm>
            <a:off x="677150" y="4396975"/>
            <a:ext cx="7650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WordCloud of myMono Corpus version 2.0 (removed 100 stopwords + top 100 words)</a:t>
            </a:r>
            <a:endParaRPr sz="1920"/>
          </a:p>
        </p:txBody>
      </p:sp>
      <p:pic>
        <p:nvPicPr>
          <p:cNvPr id="255" name="Google Shape;255;p43" title="mm_wordcloud_rm100.png"/>
          <p:cNvPicPr preferRelativeResize="0"/>
          <p:nvPr/>
        </p:nvPicPr>
        <p:blipFill>
          <a:blip r:embed="rId3">
            <a:alphaModFix/>
          </a:blip>
          <a:stretch>
            <a:fillRect/>
          </a:stretch>
        </p:blipFill>
        <p:spPr>
          <a:xfrm>
            <a:off x="959224" y="941525"/>
            <a:ext cx="6606100" cy="3303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6"/>
          <p:cNvSpPr txBox="1"/>
          <p:nvPr>
            <p:ph type="ctrTitle"/>
          </p:nvPr>
        </p:nvSpPr>
        <p:spPr>
          <a:xfrm>
            <a:off x="259025" y="1120875"/>
            <a:ext cx="8520600" cy="13014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NLP &amp; LLMs</a:t>
            </a:r>
            <a:endParaRPr sz="4222"/>
          </a:p>
        </p:txBody>
      </p:sp>
      <p:sp>
        <p:nvSpPr>
          <p:cNvPr id="105" name="Google Shape;105;p26"/>
          <p:cNvSpPr txBox="1"/>
          <p:nvPr>
            <p:ph idx="1" type="subTitle"/>
          </p:nvPr>
        </p:nvSpPr>
        <p:spPr>
          <a:xfrm>
            <a:off x="311700" y="2422275"/>
            <a:ext cx="8520600" cy="16599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SzPts val="3294"/>
              <a:buNone/>
            </a:pPr>
            <a:r>
              <a:t/>
            </a:r>
            <a:endParaRPr/>
          </a:p>
          <a:p>
            <a:pPr indent="0" lvl="0" marL="0" rtl="0" algn="ctr">
              <a:lnSpc>
                <a:spcPct val="100000"/>
              </a:lnSpc>
              <a:spcBef>
                <a:spcPts val="0"/>
              </a:spcBef>
              <a:spcAft>
                <a:spcPts val="0"/>
              </a:spcAft>
              <a:buSzPts val="3294"/>
              <a:buNone/>
            </a:pPr>
            <a:r>
              <a:rPr lang="en"/>
              <a:t>Ye Kyaw Thu</a:t>
            </a:r>
            <a:br>
              <a:rPr lang="en"/>
            </a:br>
            <a:r>
              <a:rPr lang="en"/>
              <a:t>Lab Leader, LU Lab., Myanmar</a:t>
            </a:r>
            <a:endParaRPr/>
          </a:p>
          <a:p>
            <a:pPr indent="0" lvl="0" marL="0" rtl="0" algn="ctr">
              <a:lnSpc>
                <a:spcPct val="100000"/>
              </a:lnSpc>
              <a:spcBef>
                <a:spcPts val="0"/>
              </a:spcBef>
              <a:spcAft>
                <a:spcPts val="0"/>
              </a:spcAft>
              <a:buSzPts val="3294"/>
              <a:buNone/>
            </a:pPr>
            <a:r>
              <a:rPr lang="en"/>
              <a:t>Visiting Professor, NECTEC, Thailand</a:t>
            </a:r>
            <a:endParaRPr/>
          </a:p>
        </p:txBody>
      </p:sp>
      <p:sp>
        <p:nvSpPr>
          <p:cNvPr id="106" name="Google Shape;106;p26"/>
          <p:cNvSpPr txBox="1"/>
          <p:nvPr/>
        </p:nvSpPr>
        <p:spPr>
          <a:xfrm>
            <a:off x="259025" y="4296750"/>
            <a:ext cx="2507100" cy="47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chemeClr val="dk2"/>
                </a:solidFill>
              </a:rPr>
              <a:t>7</a:t>
            </a:r>
            <a:r>
              <a:rPr b="0" i="0" lang="en" sz="1800" u="none" cap="none" strike="noStrike">
                <a:solidFill>
                  <a:schemeClr val="dk2"/>
                </a:solidFill>
                <a:latin typeface="Arial"/>
                <a:ea typeface="Arial"/>
                <a:cs typeface="Arial"/>
                <a:sym typeface="Arial"/>
              </a:rPr>
              <a:t> </a:t>
            </a:r>
            <a:r>
              <a:rPr lang="en" sz="1800">
                <a:solidFill>
                  <a:schemeClr val="dk2"/>
                </a:solidFill>
              </a:rPr>
              <a:t>Sept</a:t>
            </a:r>
            <a:r>
              <a:rPr b="0" i="0" lang="en" sz="1800" u="none" cap="none" strike="noStrike">
                <a:solidFill>
                  <a:schemeClr val="dk2"/>
                </a:solidFill>
                <a:latin typeface="Arial"/>
                <a:ea typeface="Arial"/>
                <a:cs typeface="Arial"/>
                <a:sym typeface="Arial"/>
              </a:rPr>
              <a:t> 2025 (</a:t>
            </a:r>
            <a:r>
              <a:rPr lang="en" sz="1800">
                <a:solidFill>
                  <a:schemeClr val="dk2"/>
                </a:solidFill>
              </a:rPr>
              <a:t>Sun</a:t>
            </a:r>
            <a:r>
              <a:rPr b="0" i="0" lang="en" sz="1800" u="none" cap="none" strike="noStrike">
                <a:solidFill>
                  <a:schemeClr val="dk2"/>
                </a:solidFill>
                <a:latin typeface="Arial"/>
                <a:ea typeface="Arial"/>
                <a:cs typeface="Arial"/>
                <a:sym typeface="Arial"/>
              </a:rPr>
              <a:t>)</a:t>
            </a:r>
            <a:endParaRPr b="0" i="0" sz="1800" u="none" cap="none" strike="noStrike">
              <a:solidFill>
                <a:schemeClr val="dk2"/>
              </a:solidFill>
              <a:latin typeface="Arial"/>
              <a:ea typeface="Arial"/>
              <a:cs typeface="Arial"/>
              <a:sym typeface="Arial"/>
            </a:endParaRPr>
          </a:p>
        </p:txBody>
      </p:sp>
      <p:pic>
        <p:nvPicPr>
          <p:cNvPr id="107" name="Google Shape;107;p26" title="LU-lab-logo.png"/>
          <p:cNvPicPr preferRelativeResize="0"/>
          <p:nvPr/>
        </p:nvPicPr>
        <p:blipFill rotWithShape="1">
          <a:blip r:embed="rId3">
            <a:alphaModFix/>
          </a:blip>
          <a:srcRect b="0" l="0" r="0" t="0"/>
          <a:stretch/>
        </p:blipFill>
        <p:spPr>
          <a:xfrm>
            <a:off x="6819200" y="191300"/>
            <a:ext cx="2020002" cy="715050"/>
          </a:xfrm>
          <a:prstGeom prst="rect">
            <a:avLst/>
          </a:prstGeom>
          <a:noFill/>
          <a:ln>
            <a:noFill/>
          </a:ln>
          <a:effectLst>
            <a:outerShdw blurRad="57150" rotWithShape="0" algn="bl" dir="5400000" dist="19050">
              <a:srgbClr val="000000">
                <a:alpha val="49410"/>
              </a:srgbClr>
            </a:outerShdw>
          </a:effectLst>
        </p:spPr>
      </p:pic>
      <p:pic>
        <p:nvPicPr>
          <p:cNvPr id="108" name="Google Shape;108;p26" title="1547191178.png"/>
          <p:cNvPicPr preferRelativeResize="0"/>
          <p:nvPr/>
        </p:nvPicPr>
        <p:blipFill rotWithShape="1">
          <a:blip r:embed="rId4">
            <a:alphaModFix/>
          </a:blip>
          <a:srcRect b="0" l="0" r="0" t="0"/>
          <a:stretch/>
        </p:blipFill>
        <p:spPr>
          <a:xfrm>
            <a:off x="414349" y="142875"/>
            <a:ext cx="2507100" cy="896805"/>
          </a:xfrm>
          <a:prstGeom prst="rect">
            <a:avLst/>
          </a:prstGeom>
          <a:noFill/>
          <a:ln>
            <a:noFill/>
          </a:ln>
          <a:effectLst>
            <a:outerShdw blurRad="57150" rotWithShape="0" algn="bl" dir="5400000" dist="19050">
              <a:srgbClr val="000000">
                <a:alpha val="498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WordCloud</a:t>
            </a:r>
            <a:endParaRPr/>
          </a:p>
        </p:txBody>
      </p:sp>
      <p:sp>
        <p:nvSpPr>
          <p:cNvPr id="261" name="Google Shape;261;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44"/>
          <p:cNvSpPr txBox="1"/>
          <p:nvPr>
            <p:ph type="title"/>
          </p:nvPr>
        </p:nvSpPr>
        <p:spPr>
          <a:xfrm>
            <a:off x="677150" y="4396975"/>
            <a:ext cx="7650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WordCloud of myMono Corpus version 2.0 (removed 100 stopwords + top 1000 words)</a:t>
            </a:r>
            <a:endParaRPr sz="1920"/>
          </a:p>
        </p:txBody>
      </p:sp>
      <p:pic>
        <p:nvPicPr>
          <p:cNvPr id="263" name="Google Shape;263;p44" title="mm_wordcloud_rm1000.png"/>
          <p:cNvPicPr preferRelativeResize="0"/>
          <p:nvPr/>
        </p:nvPicPr>
        <p:blipFill>
          <a:blip r:embed="rId3">
            <a:alphaModFix/>
          </a:blip>
          <a:stretch>
            <a:fillRect/>
          </a:stretch>
        </p:blipFill>
        <p:spPr>
          <a:xfrm>
            <a:off x="1045669" y="941525"/>
            <a:ext cx="6606100" cy="3303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a:t>
            </a:r>
            <a:r>
              <a:rPr lang="en"/>
              <a:t>TF-IDF)</a:t>
            </a:r>
            <a:endParaRPr/>
          </a:p>
        </p:txBody>
      </p:sp>
      <p:sp>
        <p:nvSpPr>
          <p:cNvPr id="269" name="Google Shape;269;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0" name="Google Shape;270;p45"/>
          <p:cNvSpPr txBox="1"/>
          <p:nvPr>
            <p:ph type="title"/>
          </p:nvPr>
        </p:nvSpPr>
        <p:spPr>
          <a:xfrm>
            <a:off x="1829750" y="4396975"/>
            <a:ext cx="64977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Syllable to TF-IDF conversion demo</a:t>
            </a:r>
            <a:endParaRPr sz="1920"/>
          </a:p>
        </p:txBody>
      </p:sp>
      <p:pic>
        <p:nvPicPr>
          <p:cNvPr id="271" name="Google Shape;271;p45"/>
          <p:cNvPicPr preferRelativeResize="0"/>
          <p:nvPr/>
        </p:nvPicPr>
        <p:blipFill>
          <a:blip r:embed="rId3">
            <a:alphaModFix/>
          </a:blip>
          <a:stretch>
            <a:fillRect/>
          </a:stretch>
        </p:blipFill>
        <p:spPr>
          <a:xfrm>
            <a:off x="326108" y="800325"/>
            <a:ext cx="8520598" cy="358325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(Word2Vec)</a:t>
            </a:r>
            <a:endParaRPr/>
          </a:p>
        </p:txBody>
      </p:sp>
      <p:sp>
        <p:nvSpPr>
          <p:cNvPr id="277" name="Google Shape;27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8" name="Google Shape;278;p46"/>
          <p:cNvSpPr txBox="1"/>
          <p:nvPr>
            <p:ph type="title"/>
          </p:nvPr>
        </p:nvSpPr>
        <p:spPr>
          <a:xfrm>
            <a:off x="662750" y="4022375"/>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5833"/>
              <a:buNone/>
            </a:pPr>
            <a:r>
              <a:rPr lang="en" sz="1920"/>
              <a:t>Fig. Linear relationships between words</a:t>
            </a:r>
            <a:endParaRPr sz="1920"/>
          </a:p>
          <a:p>
            <a:pPr indent="0" lvl="0" marL="0" rtl="0" algn="ctr">
              <a:lnSpc>
                <a:spcPct val="100000"/>
              </a:lnSpc>
              <a:spcBef>
                <a:spcPts val="0"/>
              </a:spcBef>
              <a:spcAft>
                <a:spcPts val="0"/>
              </a:spcAft>
              <a:buSzPct val="145833"/>
              <a:buNone/>
            </a:pPr>
            <a:r>
              <a:rPr lang="en" sz="1920"/>
              <a:t>(Link: </a:t>
            </a:r>
            <a:r>
              <a:rPr lang="en" sz="1920" u="sng">
                <a:solidFill>
                  <a:schemeClr val="hlink"/>
                </a:solidFill>
                <a:hlinkClick r:id="rId3"/>
              </a:rPr>
              <a:t>https://www.tensorflow.org/images/linear-relationships.png</a:t>
            </a:r>
            <a:r>
              <a:rPr lang="en" sz="1920"/>
              <a:t>)</a:t>
            </a:r>
            <a:endParaRPr sz="1920"/>
          </a:p>
        </p:txBody>
      </p:sp>
      <p:pic>
        <p:nvPicPr>
          <p:cNvPr id="279" name="Google Shape;279;p46" title="linear-relationships.png"/>
          <p:cNvPicPr preferRelativeResize="0"/>
          <p:nvPr/>
        </p:nvPicPr>
        <p:blipFill>
          <a:blip r:embed="rId4">
            <a:alphaModFix/>
          </a:blip>
          <a:stretch>
            <a:fillRect/>
          </a:stretch>
        </p:blipFill>
        <p:spPr>
          <a:xfrm>
            <a:off x="547484" y="970340"/>
            <a:ext cx="8170374" cy="2861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(Word2Vec)</a:t>
            </a:r>
            <a:endParaRPr/>
          </a:p>
        </p:txBody>
      </p:sp>
      <p:sp>
        <p:nvSpPr>
          <p:cNvPr id="285" name="Google Shape;285;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47"/>
          <p:cNvPicPr preferRelativeResize="0"/>
          <p:nvPr/>
        </p:nvPicPr>
        <p:blipFill>
          <a:blip r:embed="rId3">
            <a:alphaModFix/>
          </a:blip>
          <a:stretch>
            <a:fillRect/>
          </a:stretch>
        </p:blipFill>
        <p:spPr>
          <a:xfrm>
            <a:off x="267661" y="968215"/>
            <a:ext cx="8520602" cy="352820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(FastText)</a:t>
            </a:r>
            <a:endParaRPr/>
          </a:p>
        </p:txBody>
      </p:sp>
      <p:sp>
        <p:nvSpPr>
          <p:cNvPr id="292" name="Google Shape;292;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3" name="Google Shape;293;p48"/>
          <p:cNvPicPr preferRelativeResize="0"/>
          <p:nvPr/>
        </p:nvPicPr>
        <p:blipFill>
          <a:blip r:embed="rId3">
            <a:alphaModFix/>
          </a:blip>
          <a:stretch>
            <a:fillRect/>
          </a:stretch>
        </p:blipFill>
        <p:spPr>
          <a:xfrm>
            <a:off x="440551" y="941525"/>
            <a:ext cx="8167658" cy="374164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(FastText)</a:t>
            </a:r>
            <a:endParaRPr/>
          </a:p>
        </p:txBody>
      </p:sp>
      <p:sp>
        <p:nvSpPr>
          <p:cNvPr id="299" name="Google Shape;299;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0" name="Google Shape;300;p49"/>
          <p:cNvSpPr txBox="1"/>
          <p:nvPr>
            <p:ph type="title"/>
          </p:nvPr>
        </p:nvSpPr>
        <p:spPr>
          <a:xfrm>
            <a:off x="1354300" y="439697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Segmenting the myMono corpus with oppaWord.</a:t>
            </a:r>
            <a:endParaRPr sz="1920"/>
          </a:p>
        </p:txBody>
      </p:sp>
      <p:pic>
        <p:nvPicPr>
          <p:cNvPr id="301" name="Google Shape;301;p49"/>
          <p:cNvPicPr preferRelativeResize="0"/>
          <p:nvPr/>
        </p:nvPicPr>
        <p:blipFill>
          <a:blip r:embed="rId3">
            <a:alphaModFix/>
          </a:blip>
          <a:stretch>
            <a:fillRect/>
          </a:stretch>
        </p:blipFill>
        <p:spPr>
          <a:xfrm>
            <a:off x="302550" y="3164221"/>
            <a:ext cx="8520600" cy="1105529"/>
          </a:xfrm>
          <a:prstGeom prst="rect">
            <a:avLst/>
          </a:prstGeom>
          <a:noFill/>
          <a:ln>
            <a:noFill/>
          </a:ln>
          <a:effectLst>
            <a:outerShdw blurRad="57150" rotWithShape="0" algn="bl" dir="5400000" dist="19050">
              <a:srgbClr val="000000">
                <a:alpha val="50000"/>
              </a:srgbClr>
            </a:outerShdw>
          </a:effectLst>
        </p:spPr>
      </p:pic>
      <p:sp>
        <p:nvSpPr>
          <p:cNvPr id="302" name="Google Shape;302;p49"/>
          <p:cNvSpPr txBox="1"/>
          <p:nvPr>
            <p:ph idx="1" type="body"/>
          </p:nvPr>
        </p:nvSpPr>
        <p:spPr>
          <a:xfrm>
            <a:off x="432225" y="957605"/>
            <a:ext cx="8457600" cy="2065200"/>
          </a:xfrm>
          <a:prstGeom prst="rect">
            <a:avLst/>
          </a:prstGeom>
          <a:noFill/>
          <a:ln>
            <a:noFill/>
          </a:ln>
        </p:spPr>
        <p:txBody>
          <a:bodyPr anchorCtr="0" anchor="t" bIns="91425" lIns="91425" spcFirstLastPara="1" rIns="91425" wrap="square" tIns="91425">
            <a:normAutofit fontScale="85000" lnSpcReduction="20000"/>
          </a:bodyPr>
          <a:lstStyle/>
          <a:p>
            <a:pPr indent="-363537" lvl="0" marL="457200" rtl="0" algn="l">
              <a:lnSpc>
                <a:spcPct val="115000"/>
              </a:lnSpc>
              <a:spcBef>
                <a:spcPts val="0"/>
              </a:spcBef>
              <a:spcAft>
                <a:spcPts val="0"/>
              </a:spcAft>
              <a:buSzPct val="100000"/>
              <a:buChar char="●"/>
            </a:pPr>
            <a:r>
              <a:rPr lang="en" sz="2500"/>
              <a:t>time python ./oppa_word.py --input ./mymono/myMono_corpus.ver.0.1.shuf.syl \</a:t>
            </a:r>
            <a:endParaRPr sz="2500"/>
          </a:p>
          <a:p>
            <a:pPr indent="0" lvl="0" marL="457200" rtl="0" algn="l">
              <a:lnSpc>
                <a:spcPct val="115000"/>
              </a:lnSpc>
              <a:spcBef>
                <a:spcPts val="0"/>
              </a:spcBef>
              <a:spcAft>
                <a:spcPts val="0"/>
              </a:spcAft>
              <a:buNone/>
            </a:pPr>
            <a:r>
              <a:rPr lang="en" sz="2500"/>
              <a:t>--dict data/myg2p_mypos_name.dict \</a:t>
            </a:r>
            <a:endParaRPr sz="2500"/>
          </a:p>
          <a:p>
            <a:pPr indent="0" lvl="0" marL="457200" rtl="0" algn="l">
              <a:lnSpc>
                <a:spcPct val="115000"/>
              </a:lnSpc>
              <a:spcBef>
                <a:spcPts val="0"/>
              </a:spcBef>
              <a:spcAft>
                <a:spcPts val="0"/>
              </a:spcAft>
              <a:buNone/>
            </a:pPr>
            <a:r>
              <a:rPr lang="en" sz="2500"/>
              <a:t>--space-remove-mode my_not_num \</a:t>
            </a:r>
            <a:endParaRPr sz="2500"/>
          </a:p>
          <a:p>
            <a:pPr indent="0" lvl="0" marL="457200" rtl="0" algn="l">
              <a:lnSpc>
                <a:spcPct val="115000"/>
              </a:lnSpc>
              <a:spcBef>
                <a:spcPts val="0"/>
              </a:spcBef>
              <a:spcAft>
                <a:spcPts val="0"/>
              </a:spcAft>
              <a:buNone/>
            </a:pPr>
            <a:r>
              <a:rPr lang="en" sz="2500"/>
              <a:t>--use-bimm-fallback --bimm-boost 150 \</a:t>
            </a:r>
            <a:endParaRPr sz="2500"/>
          </a:p>
          <a:p>
            <a:pPr indent="0" lvl="0" marL="457200" rtl="0" algn="l">
              <a:lnSpc>
                <a:spcPct val="115000"/>
              </a:lnSpc>
              <a:spcBef>
                <a:spcPts val="0"/>
              </a:spcBef>
              <a:spcAft>
                <a:spcPts val="0"/>
              </a:spcAft>
              <a:buNone/>
            </a:pPr>
            <a:r>
              <a:rPr lang="en" sz="2500"/>
              <a:t>--output ./mymono/myMono_corpus.ver.0.1.shuf.word</a:t>
            </a:r>
            <a:endParaRPr sz="2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(FastText)</a:t>
            </a:r>
            <a:endParaRPr/>
          </a:p>
        </p:txBody>
      </p:sp>
      <p:sp>
        <p:nvSpPr>
          <p:cNvPr id="308" name="Google Shape;308;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9" name="Google Shape;309;p50"/>
          <p:cNvSpPr txBox="1"/>
          <p:nvPr>
            <p:ph type="title"/>
          </p:nvPr>
        </p:nvSpPr>
        <p:spPr>
          <a:xfrm>
            <a:off x="2622175" y="4396975"/>
            <a:ext cx="55680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CBOW versus Skipgram</a:t>
            </a:r>
            <a:endParaRPr sz="1920"/>
          </a:p>
        </p:txBody>
      </p:sp>
      <p:pic>
        <p:nvPicPr>
          <p:cNvPr id="310" name="Google Shape;310;p50"/>
          <p:cNvPicPr preferRelativeResize="0"/>
          <p:nvPr/>
        </p:nvPicPr>
        <p:blipFill>
          <a:blip r:embed="rId3">
            <a:alphaModFix/>
          </a:blip>
          <a:stretch>
            <a:fillRect/>
          </a:stretch>
        </p:blipFill>
        <p:spPr>
          <a:xfrm>
            <a:off x="1045669" y="999155"/>
            <a:ext cx="6963021" cy="33030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(FastText)</a:t>
            </a:r>
            <a:endParaRPr/>
          </a:p>
        </p:txBody>
      </p:sp>
      <p:sp>
        <p:nvSpPr>
          <p:cNvPr id="316" name="Google Shape;31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7" name="Google Shape;317;p51"/>
          <p:cNvSpPr txBox="1"/>
          <p:nvPr>
            <p:ph type="title"/>
          </p:nvPr>
        </p:nvSpPr>
        <p:spPr>
          <a:xfrm>
            <a:off x="1354300" y="262484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Building fasttext embedding model with skipgram</a:t>
            </a:r>
            <a:endParaRPr sz="1920"/>
          </a:p>
        </p:txBody>
      </p:sp>
      <p:pic>
        <p:nvPicPr>
          <p:cNvPr id="318" name="Google Shape;318;p51" title="fasttext_model_building_eg.png"/>
          <p:cNvPicPr preferRelativeResize="0"/>
          <p:nvPr/>
        </p:nvPicPr>
        <p:blipFill>
          <a:blip r:embed="rId3">
            <a:alphaModFix/>
          </a:blip>
          <a:stretch>
            <a:fillRect/>
          </a:stretch>
        </p:blipFill>
        <p:spPr>
          <a:xfrm>
            <a:off x="210030" y="941525"/>
            <a:ext cx="8679900" cy="1564021"/>
          </a:xfrm>
          <a:prstGeom prst="rect">
            <a:avLst/>
          </a:prstGeom>
          <a:noFill/>
          <a:ln>
            <a:noFill/>
          </a:ln>
          <a:effectLst>
            <a:outerShdw blurRad="57150" rotWithShape="0" algn="bl" dir="5400000" dist="19050">
              <a:srgbClr val="000000">
                <a:alpha val="50000"/>
              </a:srgbClr>
            </a:outerShdw>
          </a:effectLst>
        </p:spPr>
      </p:pic>
      <p:sp>
        <p:nvSpPr>
          <p:cNvPr id="319" name="Google Shape;319;p51"/>
          <p:cNvSpPr txBox="1"/>
          <p:nvPr>
            <p:ph idx="1" type="body"/>
          </p:nvPr>
        </p:nvSpPr>
        <p:spPr>
          <a:xfrm>
            <a:off x="311700" y="3316851"/>
            <a:ext cx="8520600" cy="14748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44000"/>
              <a:buFont typeface="Arial"/>
              <a:buNone/>
            </a:pPr>
            <a:r>
              <a:rPr lang="en" sz="2500"/>
              <a:t>ye@lst-hpc3090:~/exp/myMono_embd/v.0.1/fasttext$ ls -lh ./myMono_ver.01.word.{vec,bin}</a:t>
            </a:r>
            <a:endParaRPr sz="2500"/>
          </a:p>
          <a:p>
            <a:pPr indent="0" lvl="0" marL="0" rtl="0" algn="l">
              <a:spcBef>
                <a:spcPts val="0"/>
              </a:spcBef>
              <a:spcAft>
                <a:spcPts val="0"/>
              </a:spcAft>
              <a:buClr>
                <a:schemeClr val="dk1"/>
              </a:buClr>
              <a:buSzPct val="44000"/>
              <a:buFont typeface="Arial"/>
              <a:buNone/>
            </a:pPr>
            <a:r>
              <a:rPr lang="en" sz="2500"/>
              <a:t>-rw-rw-r-- 1 ye ye 809M Sep  5 16:24 ./myMono_ver.01.word.bin</a:t>
            </a:r>
            <a:endParaRPr sz="2500"/>
          </a:p>
          <a:p>
            <a:pPr indent="0" lvl="0" marL="0" rtl="0" algn="l">
              <a:spcBef>
                <a:spcPts val="0"/>
              </a:spcBef>
              <a:spcAft>
                <a:spcPts val="0"/>
              </a:spcAft>
              <a:buSzPct val="44000"/>
              <a:buNone/>
            </a:pPr>
            <a:r>
              <a:rPr lang="en" sz="2500"/>
              <a:t>-rw-rw-r-- 1 ye ye  48M Sep  5 16:24 ./myMono_ver.01.word.vec</a:t>
            </a:r>
            <a:endParaRPr sz="2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(FastText)</a:t>
            </a:r>
            <a:endParaRPr/>
          </a:p>
        </p:txBody>
      </p:sp>
      <p:sp>
        <p:nvSpPr>
          <p:cNvPr id="325" name="Google Shape;325;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6" name="Google Shape;326;p52"/>
          <p:cNvSpPr txBox="1"/>
          <p:nvPr>
            <p:ph type="title"/>
          </p:nvPr>
        </p:nvSpPr>
        <p:spPr>
          <a:xfrm>
            <a:off x="1354300" y="262484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Building fasttext embedding model with cbow</a:t>
            </a:r>
            <a:endParaRPr sz="1920"/>
          </a:p>
        </p:txBody>
      </p:sp>
      <p:pic>
        <p:nvPicPr>
          <p:cNvPr id="327" name="Google Shape;327;p52" title="fasttext_model_building_eg_cbow.png"/>
          <p:cNvPicPr preferRelativeResize="0"/>
          <p:nvPr/>
        </p:nvPicPr>
        <p:blipFill>
          <a:blip r:embed="rId3">
            <a:alphaModFix/>
          </a:blip>
          <a:stretch>
            <a:fillRect/>
          </a:stretch>
        </p:blipFill>
        <p:spPr>
          <a:xfrm>
            <a:off x="282885" y="1021053"/>
            <a:ext cx="8654074" cy="1544395"/>
          </a:xfrm>
          <a:prstGeom prst="rect">
            <a:avLst/>
          </a:prstGeom>
          <a:noFill/>
          <a:ln>
            <a:noFill/>
          </a:ln>
          <a:effectLst>
            <a:outerShdw blurRad="57150" rotWithShape="0" algn="bl" dir="5400000" dist="19050">
              <a:srgbClr val="000000">
                <a:alpha val="50000"/>
              </a:srgbClr>
            </a:outerShdw>
          </a:effectLst>
        </p:spPr>
      </p:pic>
      <p:sp>
        <p:nvSpPr>
          <p:cNvPr id="328" name="Google Shape;328;p52"/>
          <p:cNvSpPr txBox="1"/>
          <p:nvPr>
            <p:ph idx="1" type="body"/>
          </p:nvPr>
        </p:nvSpPr>
        <p:spPr>
          <a:xfrm>
            <a:off x="311700" y="3316851"/>
            <a:ext cx="8520600" cy="1474800"/>
          </a:xfrm>
          <a:prstGeom prst="rect">
            <a:avLst/>
          </a:prstGeom>
          <a:noFill/>
          <a:ln>
            <a:noFill/>
          </a:ln>
        </p:spPr>
        <p:txBody>
          <a:bodyPr anchorCtr="0" anchor="t" bIns="91425" lIns="91425" spcFirstLastPara="1" rIns="91425" wrap="square" tIns="91425">
            <a:normAutofit fontScale="77500" lnSpcReduction="10000"/>
          </a:bodyPr>
          <a:lstStyle/>
          <a:p>
            <a:pPr indent="0" lvl="0" marL="0" rtl="0" algn="l">
              <a:spcBef>
                <a:spcPts val="0"/>
              </a:spcBef>
              <a:spcAft>
                <a:spcPts val="0"/>
              </a:spcAft>
              <a:buClr>
                <a:schemeClr val="dk1"/>
              </a:buClr>
              <a:buSzPct val="44000"/>
              <a:buFont typeface="Arial"/>
              <a:buNone/>
            </a:pPr>
            <a:r>
              <a:rPr lang="en" sz="2500"/>
              <a:t>ye@lst-hpc3090:~/exp/myMono_embd/v.0.1/fasttext$ ls -lh ./myMono_ver.01.word.cbow*</a:t>
            </a:r>
            <a:endParaRPr sz="2500"/>
          </a:p>
          <a:p>
            <a:pPr indent="0" lvl="0" marL="0" rtl="0" algn="l">
              <a:spcBef>
                <a:spcPts val="0"/>
              </a:spcBef>
              <a:spcAft>
                <a:spcPts val="0"/>
              </a:spcAft>
              <a:buClr>
                <a:schemeClr val="dk1"/>
              </a:buClr>
              <a:buSzPct val="44000"/>
              <a:buFont typeface="Arial"/>
              <a:buNone/>
            </a:pPr>
            <a:r>
              <a:rPr lang="en" sz="2500"/>
              <a:t>-rw-rw-r-- 1 ye ye 809M Sep  5 16:37 ./myMono_ver.01.word.cbow.bin</a:t>
            </a:r>
            <a:endParaRPr sz="2500"/>
          </a:p>
          <a:p>
            <a:pPr indent="0" lvl="0" marL="0" rtl="0" algn="l">
              <a:spcBef>
                <a:spcPts val="0"/>
              </a:spcBef>
              <a:spcAft>
                <a:spcPts val="0"/>
              </a:spcAft>
              <a:buSzPct val="44000"/>
              <a:buNone/>
            </a:pPr>
            <a:r>
              <a:rPr lang="en" sz="2500"/>
              <a:t>-rw-rw-r-- 1 ye ye  46M Sep  5 16:37 ./myMono_ver.01.word.cbow.vec</a:t>
            </a:r>
            <a:endParaRPr sz="2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334" name="Google Shape;33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5" name="Google Shape;335;p53"/>
          <p:cNvSpPr txBox="1"/>
          <p:nvPr>
            <p:ph idx="1" type="body"/>
          </p:nvPr>
        </p:nvSpPr>
        <p:spPr>
          <a:xfrm>
            <a:off x="432225" y="957600"/>
            <a:ext cx="8457600" cy="37056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None/>
            </a:pPr>
            <a:r>
              <a:rPr lang="en" sz="2500"/>
              <a:t>How is "Closeness" Measured?</a:t>
            </a:r>
            <a:endParaRPr sz="2500"/>
          </a:p>
          <a:p>
            <a:pPr indent="0" lvl="0" marL="0" rtl="0" algn="l">
              <a:lnSpc>
                <a:spcPct val="115000"/>
              </a:lnSpc>
              <a:spcBef>
                <a:spcPts val="0"/>
              </a:spcBef>
              <a:spcAft>
                <a:spcPts val="0"/>
              </a:spcAft>
              <a:buNone/>
            </a:pPr>
            <a:r>
              <a:t/>
            </a:r>
            <a:endParaRPr sz="2500"/>
          </a:p>
          <a:p>
            <a:pPr indent="0" lvl="0" marL="0" rtl="0" algn="l">
              <a:lnSpc>
                <a:spcPct val="115000"/>
              </a:lnSpc>
              <a:spcBef>
                <a:spcPts val="0"/>
              </a:spcBef>
              <a:spcAft>
                <a:spcPts val="0"/>
              </a:spcAft>
              <a:buNone/>
            </a:pPr>
            <a:r>
              <a:rPr lang="en" sz="2500"/>
              <a:t>"Closeness" is calculated using Cosine Similarity, a value between -1.0 and 1.0 that measures the angle between two vectors.</a:t>
            </a:r>
            <a:endParaRPr sz="2500"/>
          </a:p>
          <a:p>
            <a:pPr indent="0" lvl="0" marL="0" rtl="0" algn="l">
              <a:lnSpc>
                <a:spcPct val="115000"/>
              </a:lnSpc>
              <a:spcBef>
                <a:spcPts val="0"/>
              </a:spcBef>
              <a:spcAft>
                <a:spcPts val="0"/>
              </a:spcAft>
              <a:buNone/>
            </a:pPr>
            <a:r>
              <a:t/>
            </a:r>
            <a:endParaRPr sz="2500"/>
          </a:p>
          <a:p>
            <a:pPr indent="-375443" lvl="0" marL="457200" rtl="0" algn="l">
              <a:lnSpc>
                <a:spcPct val="115000"/>
              </a:lnSpc>
              <a:spcBef>
                <a:spcPts val="0"/>
              </a:spcBef>
              <a:spcAft>
                <a:spcPts val="0"/>
              </a:spcAft>
              <a:buSzPct val="100000"/>
              <a:buChar char="●"/>
            </a:pPr>
            <a:r>
              <a:rPr lang="en" sz="2500"/>
              <a:t>    A score close to 1.0 means the words are highly similar.</a:t>
            </a:r>
            <a:endParaRPr sz="2500"/>
          </a:p>
          <a:p>
            <a:pPr indent="-375443" lvl="0" marL="457200" rtl="0" algn="l">
              <a:lnSpc>
                <a:spcPct val="115000"/>
              </a:lnSpc>
              <a:spcBef>
                <a:spcPts val="0"/>
              </a:spcBef>
              <a:spcAft>
                <a:spcPts val="0"/>
              </a:spcAft>
              <a:buSzPct val="100000"/>
              <a:buChar char="●"/>
            </a:pPr>
            <a:r>
              <a:rPr lang="en" sz="2500"/>
              <a:t>    A score close to 0.0 means there is little to no similarity.</a:t>
            </a:r>
            <a:endParaRPr sz="2500"/>
          </a:p>
          <a:p>
            <a:pPr indent="-375443" lvl="0" marL="457200" rtl="0" algn="l">
              <a:lnSpc>
                <a:spcPct val="115000"/>
              </a:lnSpc>
              <a:spcBef>
                <a:spcPts val="0"/>
              </a:spcBef>
              <a:spcAft>
                <a:spcPts val="0"/>
              </a:spcAft>
              <a:buSzPct val="100000"/>
              <a:buChar char="●"/>
            </a:pPr>
            <a:r>
              <a:rPr lang="en" sz="2500"/>
              <a:t>    The scores you see are the cosine similarity values.</a:t>
            </a:r>
            <a:endParaRPr sz="2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7"/>
          <p:cNvSpPr txBox="1"/>
          <p:nvPr>
            <p:ph type="title"/>
          </p:nvPr>
        </p:nvSpPr>
        <p:spPr>
          <a:xfrm>
            <a:off x="311700" y="220587"/>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Table of Content</a:t>
            </a:r>
            <a:endParaRPr/>
          </a:p>
        </p:txBody>
      </p:sp>
      <p:sp>
        <p:nvSpPr>
          <p:cNvPr id="114" name="Google Shape;114;p27"/>
          <p:cNvSpPr txBox="1"/>
          <p:nvPr>
            <p:ph idx="1" type="body"/>
          </p:nvPr>
        </p:nvSpPr>
        <p:spPr>
          <a:xfrm>
            <a:off x="311700" y="950488"/>
            <a:ext cx="8520600" cy="3618300"/>
          </a:xfrm>
          <a:prstGeom prst="rect">
            <a:avLst/>
          </a:prstGeom>
          <a:noFill/>
          <a:ln>
            <a:noFill/>
          </a:ln>
        </p:spPr>
        <p:txBody>
          <a:bodyPr anchorCtr="0" anchor="t" bIns="91425" lIns="91425" spcFirstLastPara="1" rIns="91425" wrap="square" tIns="91425">
            <a:normAutofit fontScale="92500" lnSpcReduction="20000"/>
          </a:bodyPr>
          <a:lstStyle/>
          <a:p>
            <a:pPr indent="-375443" lvl="0" marL="457200" rtl="0" algn="l">
              <a:lnSpc>
                <a:spcPct val="115000"/>
              </a:lnSpc>
              <a:spcBef>
                <a:spcPts val="0"/>
              </a:spcBef>
              <a:spcAft>
                <a:spcPts val="0"/>
              </a:spcAft>
              <a:buSzPct val="100000"/>
              <a:buChar char="●"/>
            </a:pPr>
            <a:r>
              <a:rPr lang="en" sz="2500"/>
              <a:t>Differentiation between LLM and NLP</a:t>
            </a:r>
            <a:endParaRPr sz="2500"/>
          </a:p>
          <a:p>
            <a:pPr indent="-375443" lvl="0" marL="457200" rtl="0" algn="l">
              <a:lnSpc>
                <a:spcPct val="115000"/>
              </a:lnSpc>
              <a:spcBef>
                <a:spcPts val="0"/>
              </a:spcBef>
              <a:spcAft>
                <a:spcPts val="0"/>
              </a:spcAft>
              <a:buSzPct val="100000"/>
              <a:buChar char="●"/>
            </a:pPr>
            <a:r>
              <a:rPr lang="en" sz="2500"/>
              <a:t>Word Segmentation</a:t>
            </a:r>
            <a:endParaRPr sz="2500"/>
          </a:p>
          <a:p>
            <a:pPr indent="-375443" lvl="0" marL="457200" rtl="0" algn="l">
              <a:lnSpc>
                <a:spcPct val="115000"/>
              </a:lnSpc>
              <a:spcBef>
                <a:spcPts val="0"/>
              </a:spcBef>
              <a:spcAft>
                <a:spcPts val="0"/>
              </a:spcAft>
              <a:buSzPct val="100000"/>
              <a:buChar char="●"/>
            </a:pPr>
            <a:r>
              <a:rPr lang="en" sz="2500"/>
              <a:t>Statistical Language Model</a:t>
            </a:r>
            <a:endParaRPr sz="2500"/>
          </a:p>
          <a:p>
            <a:pPr indent="-375443" lvl="0" marL="457200" rtl="0" algn="l">
              <a:lnSpc>
                <a:spcPct val="115000"/>
              </a:lnSpc>
              <a:spcBef>
                <a:spcPts val="0"/>
              </a:spcBef>
              <a:spcAft>
                <a:spcPts val="0"/>
              </a:spcAft>
              <a:buSzPct val="100000"/>
              <a:buChar char="●"/>
            </a:pPr>
            <a:r>
              <a:rPr lang="en" sz="2500"/>
              <a:t>Word Frequency</a:t>
            </a:r>
            <a:endParaRPr sz="2500"/>
          </a:p>
          <a:p>
            <a:pPr indent="-375443" lvl="0" marL="457200" rtl="0" algn="l">
              <a:lnSpc>
                <a:spcPct val="115000"/>
              </a:lnSpc>
              <a:spcBef>
                <a:spcPts val="0"/>
              </a:spcBef>
              <a:spcAft>
                <a:spcPts val="0"/>
              </a:spcAft>
              <a:buSzPct val="100000"/>
              <a:buChar char="●"/>
            </a:pPr>
            <a:r>
              <a:rPr lang="en" sz="2500"/>
              <a:t>Word Cloud</a:t>
            </a:r>
            <a:endParaRPr sz="2500"/>
          </a:p>
          <a:p>
            <a:pPr indent="-375443" lvl="0" marL="457200" rtl="0" algn="l">
              <a:lnSpc>
                <a:spcPct val="115000"/>
              </a:lnSpc>
              <a:spcBef>
                <a:spcPts val="0"/>
              </a:spcBef>
              <a:spcAft>
                <a:spcPts val="0"/>
              </a:spcAft>
              <a:buSzPct val="100000"/>
              <a:buChar char="●"/>
            </a:pPr>
            <a:r>
              <a:rPr lang="en" sz="2500"/>
              <a:t>Embedding Techniques</a:t>
            </a:r>
            <a:endParaRPr sz="2500"/>
          </a:p>
          <a:p>
            <a:pPr indent="-375443" lvl="0" marL="457200" rtl="0" algn="l">
              <a:lnSpc>
                <a:spcPct val="115000"/>
              </a:lnSpc>
              <a:spcBef>
                <a:spcPts val="0"/>
              </a:spcBef>
              <a:spcAft>
                <a:spcPts val="0"/>
              </a:spcAft>
              <a:buSzPct val="100000"/>
              <a:buChar char="●"/>
            </a:pPr>
            <a:r>
              <a:rPr lang="en" sz="2500"/>
              <a:t>Transformer</a:t>
            </a:r>
            <a:endParaRPr sz="2500"/>
          </a:p>
          <a:p>
            <a:pPr indent="-375443" lvl="0" marL="457200" rtl="0" algn="l">
              <a:lnSpc>
                <a:spcPct val="115000"/>
              </a:lnSpc>
              <a:spcBef>
                <a:spcPts val="0"/>
              </a:spcBef>
              <a:spcAft>
                <a:spcPts val="0"/>
              </a:spcAft>
              <a:buSzPct val="100000"/>
              <a:buChar char="●"/>
            </a:pPr>
            <a:r>
              <a:rPr lang="en" sz="2500"/>
              <a:t>LLMs</a:t>
            </a:r>
            <a:endParaRPr sz="2500"/>
          </a:p>
          <a:p>
            <a:pPr indent="-375443" lvl="0" marL="457200" rtl="0" algn="l">
              <a:lnSpc>
                <a:spcPct val="115000"/>
              </a:lnSpc>
              <a:spcBef>
                <a:spcPts val="0"/>
              </a:spcBef>
              <a:spcAft>
                <a:spcPts val="0"/>
              </a:spcAft>
              <a:buSzPct val="100000"/>
              <a:buChar char="●"/>
            </a:pPr>
            <a:r>
              <a:rPr lang="en" sz="2500"/>
              <a:t>R&amp;D with LLMs</a:t>
            </a:r>
            <a:endParaRPr sz="2500"/>
          </a:p>
          <a:p>
            <a:pPr indent="-375443" lvl="0" marL="457200" rtl="0" algn="l">
              <a:lnSpc>
                <a:spcPct val="115000"/>
              </a:lnSpc>
              <a:spcBef>
                <a:spcPts val="0"/>
              </a:spcBef>
              <a:spcAft>
                <a:spcPts val="0"/>
              </a:spcAft>
              <a:buSzPct val="100000"/>
              <a:buChar char="●"/>
            </a:pPr>
            <a:r>
              <a:rPr lang="en" sz="2500"/>
              <a:t>Summary</a:t>
            </a:r>
            <a:endParaRPr sz="2500"/>
          </a:p>
        </p:txBody>
      </p:sp>
      <p:sp>
        <p:nvSpPr>
          <p:cNvPr id="115" name="Google Shape;11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341" name="Google Shape;341;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2" name="Google Shape;342;p54"/>
          <p:cNvPicPr preferRelativeResize="0"/>
          <p:nvPr/>
        </p:nvPicPr>
        <p:blipFill>
          <a:blip r:embed="rId3">
            <a:alphaModFix/>
          </a:blip>
          <a:stretch>
            <a:fillRect/>
          </a:stretch>
        </p:blipFill>
        <p:spPr>
          <a:xfrm>
            <a:off x="310881" y="1100000"/>
            <a:ext cx="8520601" cy="2168250"/>
          </a:xfrm>
          <a:prstGeom prst="rect">
            <a:avLst/>
          </a:prstGeom>
          <a:noFill/>
          <a:ln>
            <a:noFill/>
          </a:ln>
        </p:spPr>
      </p:pic>
      <p:sp>
        <p:nvSpPr>
          <p:cNvPr id="343" name="Google Shape;343;p54"/>
          <p:cNvSpPr txBox="1"/>
          <p:nvPr>
            <p:ph type="title"/>
          </p:nvPr>
        </p:nvSpPr>
        <p:spPr>
          <a:xfrm>
            <a:off x="1354300" y="3460483"/>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Source: </a:t>
            </a:r>
            <a:r>
              <a:rPr lang="en" sz="1920" u="sng">
                <a:solidFill>
                  <a:schemeClr val="hlink"/>
                </a:solidFill>
                <a:hlinkClick r:id="rId4"/>
              </a:rPr>
              <a:t>https://en.wikipedia.org/wiki/Cosine_similarity</a:t>
            </a:r>
            <a:r>
              <a:rPr lang="en" sz="1920"/>
              <a:t>  </a:t>
            </a:r>
            <a:endParaRPr sz="192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a:t>
            </a:r>
            <a:r>
              <a:rPr lang="en"/>
              <a:t>Nearest Neighbor Queries</a:t>
            </a:r>
            <a:r>
              <a:rPr lang="en"/>
              <a:t>)</a:t>
            </a:r>
            <a:endParaRPr/>
          </a:p>
        </p:txBody>
      </p:sp>
      <p:sp>
        <p:nvSpPr>
          <p:cNvPr id="349" name="Google Shape;349;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0" name="Google Shape;350;p55"/>
          <p:cNvSpPr txBox="1"/>
          <p:nvPr>
            <p:ph type="title"/>
          </p:nvPr>
        </p:nvSpPr>
        <p:spPr>
          <a:xfrm>
            <a:off x="547500" y="4396975"/>
            <a:ext cx="80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Nearest neighbor queries with word vectors (left: 100, right: 300 dimensions)</a:t>
            </a:r>
            <a:endParaRPr sz="1920"/>
          </a:p>
        </p:txBody>
      </p:sp>
      <p:sp>
        <p:nvSpPr>
          <p:cNvPr id="351" name="Google Shape;351;p55"/>
          <p:cNvSpPr txBox="1"/>
          <p:nvPr>
            <p:ph idx="1"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 ရန်ကုန်</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မင်္ဂလာဒုံ 0.791902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တက္ကသိုလ်ရိပ်သာ 0.777902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မြောက်ဥက္ကလာပ 0.764467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ညောင်တုန်း 0.764362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ကမာရွတ် 0.761159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ကြည့်မြင်တိုင် 0.760447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ပျဉ်းမနား 0.756595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ဗိုလ်တထောင်ဘုရား 0.753197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ဗိုလ်တထောင် 0.751135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ပုသိမ် 0.740126</a:t>
            </a:r>
            <a:endParaRPr sz="2500">
              <a:latin typeface="Padauk"/>
              <a:ea typeface="Padauk"/>
              <a:cs typeface="Padauk"/>
              <a:sym typeface="Padauk"/>
            </a:endParaRPr>
          </a:p>
        </p:txBody>
      </p:sp>
      <p:sp>
        <p:nvSpPr>
          <p:cNvPr id="352" name="Google Shape;352;p55"/>
          <p:cNvSpPr txBox="1"/>
          <p:nvPr>
            <p:ph idx="1"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44000"/>
              <a:buFont typeface="Arial"/>
              <a:buNone/>
            </a:pPr>
            <a:r>
              <a:rPr lang="en" sz="2500">
                <a:solidFill>
                  <a:srgbClr val="FF0000"/>
                </a:solidFill>
                <a:latin typeface="Padauk"/>
                <a:ea typeface="Padauk"/>
                <a:cs typeface="Padauk"/>
                <a:sym typeface="Padauk"/>
              </a:rPr>
              <a:t>Query word? ရန်ကုန်</a:t>
            </a:r>
            <a:endParaRPr sz="2500">
              <a:solidFill>
                <a:srgbClr val="FF0000"/>
              </a:solidFill>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မြောက်ဥက္ကလာပ 0.64371</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မင်္ဂလာဒုံ 0.630375</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မြောက်ဒဂုံ 0.627339</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ရန်ကင်း 0.620133</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ပုသိမ် 0.609955</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ကမာရွတ် 0.601447</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ကြည့်မြင်တိုင် 0.597066</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မန္တလေး 0.594714</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ကွမ်းခြံကုန်း 0.591976</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ဒဂုံ 0.587514</a:t>
            </a:r>
            <a:endParaRPr sz="2500">
              <a:latin typeface="Padauk"/>
              <a:ea typeface="Padauk"/>
              <a:cs typeface="Padauk"/>
              <a:sym typeface="Padau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358" name="Google Shape;358;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9" name="Google Shape;359;p56"/>
          <p:cNvSpPr txBox="1"/>
          <p:nvPr>
            <p:ph type="title"/>
          </p:nvPr>
        </p:nvSpPr>
        <p:spPr>
          <a:xfrm>
            <a:off x="547500" y="4396975"/>
            <a:ext cx="80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Nearest neighbor queries with word vectors (left: 100, right: 300 dimensions)</a:t>
            </a:r>
            <a:endParaRPr sz="1920"/>
          </a:p>
        </p:txBody>
      </p:sp>
      <p:sp>
        <p:nvSpPr>
          <p:cNvPr id="360" name="Google Shape;360;p56"/>
          <p:cNvSpPr txBox="1"/>
          <p:nvPr>
            <p:ph idx="1"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 သရက်သီး</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ရှောက်သီး 0.766829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မင်းကွတ်သီး 0.766357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ကန်စွန်း 0.756342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ဆီးသီး 0.755452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သခွားမွှေးသီး 0.754693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အချဉ် 0.74806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သင်္ဘောသီး 0.746962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နဂါးမောက်သီး 0.746099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ကောက်သီး 0.745531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ပဲစောင်းလျား 0.742606</a:t>
            </a:r>
            <a:endParaRPr sz="2500">
              <a:latin typeface="Padauk"/>
              <a:ea typeface="Padauk"/>
              <a:cs typeface="Padauk"/>
              <a:sym typeface="Padauk"/>
            </a:endParaRPr>
          </a:p>
        </p:txBody>
      </p:sp>
      <p:sp>
        <p:nvSpPr>
          <p:cNvPr id="361" name="Google Shape;361;p56"/>
          <p:cNvSpPr txBox="1"/>
          <p:nvPr>
            <p:ph idx="1"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500">
                <a:solidFill>
                  <a:srgbClr val="FF0000"/>
                </a:solidFill>
                <a:latin typeface="Padauk"/>
                <a:ea typeface="Padauk"/>
                <a:cs typeface="Padauk"/>
                <a:sym typeface="Padauk"/>
              </a:rPr>
              <a:t>Query word? သရက်သီး</a:t>
            </a:r>
            <a:endParaRPr sz="2500">
              <a:solidFill>
                <a:srgbClr val="FF0000"/>
              </a:solidFill>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ကောက်သီး 0.675214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ရှောက်သီး 0.673202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မင်းကွတ်သီး 0.666533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တည်သီး 0.63993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နဂါးမောက်သီး 0.639581</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ကြက်မောက်သီး 0.630164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အသီး 0.622755</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သစ်သီး 0.619829</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နာနတ်သီး 0.616811</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လိမ္မော်သီး 0.61212</a:t>
            </a:r>
            <a:endParaRPr sz="2500">
              <a:latin typeface="Padauk"/>
              <a:ea typeface="Padauk"/>
              <a:cs typeface="Padauk"/>
              <a:sym typeface="Padau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367" name="Google Shape;367;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57"/>
          <p:cNvSpPr txBox="1"/>
          <p:nvPr>
            <p:ph type="title"/>
          </p:nvPr>
        </p:nvSpPr>
        <p:spPr>
          <a:xfrm>
            <a:off x="547500" y="4396975"/>
            <a:ext cx="80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Nearest neighbor queries with word vectors (left: 100, right: 300 dimensions)</a:t>
            </a:r>
            <a:endParaRPr sz="1920"/>
          </a:p>
        </p:txBody>
      </p:sp>
      <p:sp>
        <p:nvSpPr>
          <p:cNvPr id="369" name="Google Shape;369;p57"/>
          <p:cNvSpPr txBox="1"/>
          <p:nvPr>
            <p:ph idx="1"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 ရခိုင်မုန့်တီ</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မုန့်တီ 0.844894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သင်္ကြန်ထမင်း 0.722245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မုန့်ဟင်းခါး 0.721326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မုန့်ဟင်းခါးဟင်းရည် 0.700476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မုန့်လလုံးရေပေါ် 0.68986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ရခိုင် 0.687642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အသုပ် 0.680808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ပေါင်မုန့်ကင် 0.672539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အုန်းနို့ခေါက်ဆွဲ 0.661636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လမုန့် 0.659123</a:t>
            </a:r>
            <a:endParaRPr sz="2500">
              <a:latin typeface="Padauk"/>
              <a:ea typeface="Padauk"/>
              <a:cs typeface="Padauk"/>
              <a:sym typeface="Padauk"/>
            </a:endParaRPr>
          </a:p>
        </p:txBody>
      </p:sp>
      <p:sp>
        <p:nvSpPr>
          <p:cNvPr id="370" name="Google Shape;370;p57"/>
          <p:cNvSpPr txBox="1"/>
          <p:nvPr>
            <p:ph idx="1"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500">
                <a:solidFill>
                  <a:srgbClr val="FF0000"/>
                </a:solidFill>
                <a:latin typeface="Padauk"/>
                <a:ea typeface="Padauk"/>
                <a:cs typeface="Padauk"/>
                <a:sym typeface="Padauk"/>
              </a:rPr>
              <a:t>Query word? ရခိုင်မုန့်တီ</a:t>
            </a:r>
            <a:endParaRPr sz="2500">
              <a:solidFill>
                <a:srgbClr val="FF0000"/>
              </a:solidFill>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မုန့်တီ 0.790716</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ပေါင်မုန့်ကင် 0.666917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ရခိုင် 0.638991</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ပေါင်မုန့် 0.635233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မုန့်ဟင်းခါးဟင်းရည် 0.616322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မုန့်လုံးရေပေါ် 0.613742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ကိတ်မုန့် 0.60678</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မုန့်ဟင်းခါး 0.603243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လမုန့် 0.586718</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အသားညှပ်ပေါင်မုန့် 0.585229</a:t>
            </a:r>
            <a:endParaRPr sz="2500">
              <a:latin typeface="Padauk"/>
              <a:ea typeface="Padauk"/>
              <a:cs typeface="Padauk"/>
              <a:sym typeface="Padauk"/>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376" name="Google Shape;376;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58"/>
          <p:cNvSpPr txBox="1"/>
          <p:nvPr>
            <p:ph type="title"/>
          </p:nvPr>
        </p:nvSpPr>
        <p:spPr>
          <a:xfrm>
            <a:off x="547500" y="4396975"/>
            <a:ext cx="80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Nearest neighbor queries with word vectors (left: 100, right: 300 dimensions)</a:t>
            </a:r>
            <a:endParaRPr sz="1920"/>
          </a:p>
        </p:txBody>
      </p:sp>
      <p:sp>
        <p:nvSpPr>
          <p:cNvPr id="378" name="Google Shape;378;p58"/>
          <p:cNvSpPr txBox="1"/>
          <p:nvPr>
            <p:ph idx="1"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 သမီးရည်းစား</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ငယ်ရည်းစား 0.828197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ရည်းစားထား 0.824583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ရည်းစား 0.811393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ငယ်လင်ငယ်မယား 0.776514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ချစ်သူ 0.755538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အိမ်ထောင်သည် 0.754132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ချစ်သူမျိုး 0.741586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မြင်မြင်ချင်း 0.734387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အိမ်ထောင်ရက်သားကျ 0.732148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အကြင်လင်မယား 0.726207</a:t>
            </a:r>
            <a:endParaRPr sz="2500">
              <a:latin typeface="Padauk"/>
              <a:ea typeface="Padauk"/>
              <a:cs typeface="Padauk"/>
              <a:sym typeface="Padauk"/>
            </a:endParaRPr>
          </a:p>
        </p:txBody>
      </p:sp>
      <p:sp>
        <p:nvSpPr>
          <p:cNvPr id="379" name="Google Shape;379;p58"/>
          <p:cNvSpPr txBox="1"/>
          <p:nvPr>
            <p:ph idx="1"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500">
                <a:solidFill>
                  <a:srgbClr val="FF0000"/>
                </a:solidFill>
                <a:latin typeface="Padauk"/>
                <a:ea typeface="Padauk"/>
                <a:cs typeface="Padauk"/>
                <a:sym typeface="Padauk"/>
              </a:rPr>
              <a:t>Query word? သမီးရည်းစား</a:t>
            </a:r>
            <a:endParaRPr sz="2500">
              <a:solidFill>
                <a:srgbClr val="FF0000"/>
              </a:solidFill>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ငယ်ရည်းစား 0.785964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ရည်းစားထား 0.781809</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ရည်းစား 0.778414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ငယ်လင်ငယ်မယား 0.635797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အိမ်ထောင်သည် 0.586299</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သမီးယောက္ခမ 0.574192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ရည်စား 0.570556</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အိမ်ထောင်ဖက် 0.57015</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ချစ်သူ 0.569804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လက်မထပ် 0.569387</a:t>
            </a:r>
            <a:endParaRPr sz="2500">
              <a:latin typeface="Padauk"/>
              <a:ea typeface="Padauk"/>
              <a:cs typeface="Padauk"/>
              <a:sym typeface="Padauk"/>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385" name="Google Shape;385;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6" name="Google Shape;386;p59"/>
          <p:cNvSpPr txBox="1"/>
          <p:nvPr>
            <p:ph type="title"/>
          </p:nvPr>
        </p:nvSpPr>
        <p:spPr>
          <a:xfrm>
            <a:off x="547500" y="4396975"/>
            <a:ext cx="80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Nearest neighbor queries with word vectors (left: 100, right: 300 dimensions)</a:t>
            </a:r>
            <a:endParaRPr sz="1920"/>
          </a:p>
        </p:txBody>
      </p:sp>
      <p:sp>
        <p:nvSpPr>
          <p:cNvPr id="387" name="Google Shape;387;p59"/>
          <p:cNvSpPr txBox="1"/>
          <p:nvPr>
            <p:ph idx="1"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 ဆရာမ</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ကျောင်းအုပ်ဆရာမကြီး 0.758842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ကျောင်းသူ 0.720078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ကျောင်းအုပ်ဆရာကြီး 0.699432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ပညာပြ 0.69658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ဆရာ 0.673178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ကျောင်းအုပ် 0.670142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ကျောင်းသားကဒ် 0.669361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ညကျောင်း 0.662287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သူနာပြု 0.661204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ကျူရှင် 0.661188</a:t>
            </a:r>
            <a:endParaRPr sz="2500">
              <a:latin typeface="Padauk"/>
              <a:ea typeface="Padauk"/>
              <a:cs typeface="Padauk"/>
              <a:sym typeface="Padauk"/>
            </a:endParaRPr>
          </a:p>
        </p:txBody>
      </p:sp>
      <p:sp>
        <p:nvSpPr>
          <p:cNvPr id="388" name="Google Shape;388;p59"/>
          <p:cNvSpPr txBox="1"/>
          <p:nvPr>
            <p:ph idx="1"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500">
                <a:solidFill>
                  <a:srgbClr val="FF0000"/>
                </a:solidFill>
                <a:latin typeface="Padauk"/>
                <a:ea typeface="Padauk"/>
                <a:cs typeface="Padauk"/>
                <a:sym typeface="Padauk"/>
              </a:rPr>
              <a:t>Query word? ဆရာမ</a:t>
            </a:r>
            <a:endParaRPr sz="2500">
              <a:solidFill>
                <a:srgbClr val="FF0000"/>
              </a:solidFill>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ကျောင်းအုပ်ဆရာမကြီး 0.558769</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 0.558493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ဆရာလေး 0.556287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 0.505054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ဆရာလုပ် 0.504805</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ကျောင်းအုပ်ဆရာကြီး 0.500963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ဆရာကတော် 0.497177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သူနာပြု 0.495417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ကျောင်းသူ 0.491647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စာသင်တာ 0.489204</a:t>
            </a:r>
            <a:endParaRPr sz="2500">
              <a:latin typeface="Padauk"/>
              <a:ea typeface="Padauk"/>
              <a:cs typeface="Padauk"/>
              <a:sym typeface="Padau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394" name="Google Shape;394;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5" name="Google Shape;395;p60"/>
          <p:cNvSpPr txBox="1"/>
          <p:nvPr>
            <p:ph type="title"/>
          </p:nvPr>
        </p:nvSpPr>
        <p:spPr>
          <a:xfrm>
            <a:off x="547500" y="4396975"/>
            <a:ext cx="80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Nearest neighbor queries with word vectors (left: 100, right: 300 dimensions)</a:t>
            </a:r>
            <a:endParaRPr sz="1920"/>
          </a:p>
        </p:txBody>
      </p:sp>
      <p:sp>
        <p:nvSpPr>
          <p:cNvPr id="396" name="Google Shape;396;p60"/>
          <p:cNvSpPr txBox="1"/>
          <p:nvPr>
            <p:ph idx="1"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word?ဆရာဝန်</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ဆရာဝန် 0.928535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သွားဆရာဝန် 0.857536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ခွဲစိတ်ကုဆရာဝန် 0.83778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အထူးကု 0.790519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ဆရာဝန်ကြီး 0.756213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ဝန်( 0.734541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ဝန်/ 0.70739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Laryngoscopy 0.696624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ကုသမှု 0.688599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သူနာပြု 0.686658</a:t>
            </a:r>
            <a:endParaRPr sz="2500">
              <a:latin typeface="Padauk"/>
              <a:ea typeface="Padauk"/>
              <a:cs typeface="Padauk"/>
              <a:sym typeface="Padauk"/>
            </a:endParaRPr>
          </a:p>
        </p:txBody>
      </p:sp>
      <p:sp>
        <p:nvSpPr>
          <p:cNvPr id="397" name="Google Shape;397;p60"/>
          <p:cNvSpPr txBox="1"/>
          <p:nvPr>
            <p:ph idx="1"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500">
                <a:solidFill>
                  <a:srgbClr val="FF0000"/>
                </a:solidFill>
                <a:latin typeface="Padauk"/>
                <a:ea typeface="Padauk"/>
                <a:cs typeface="Padauk"/>
                <a:sym typeface="Padauk"/>
              </a:rPr>
              <a:t>Query word? ဆရာဝန်</a:t>
            </a:r>
            <a:endParaRPr sz="2500">
              <a:solidFill>
                <a:srgbClr val="FF0000"/>
              </a:solidFill>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သွားဆရာဝန် 0.717381</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ခွဲစိတ်ကုဆရာဝန် 0.699172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အထူးကု 0.65095</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ဆရာဝန်ကြီး 0.646915</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OG 0.64477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ကုသမှု 0.625344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တတိုင်ပင် 0.613686</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ဆေးအညွှန်း 0.602823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cystoscopy 0.594916</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Laryngoscopy 0.594098</a:t>
            </a:r>
            <a:endParaRPr sz="2500">
              <a:latin typeface="Padauk"/>
              <a:ea typeface="Padauk"/>
              <a:cs typeface="Padauk"/>
              <a:sym typeface="Padauk"/>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403" name="Google Shape;403;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4" name="Google Shape;404;p61"/>
          <p:cNvSpPr txBox="1"/>
          <p:nvPr>
            <p:ph type="title"/>
          </p:nvPr>
        </p:nvSpPr>
        <p:spPr>
          <a:xfrm>
            <a:off x="547500" y="4396975"/>
            <a:ext cx="80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Nearest neighbor queries with word vectors (left: 100, right: 300 dimensions)</a:t>
            </a:r>
            <a:endParaRPr sz="1920"/>
          </a:p>
        </p:txBody>
      </p:sp>
      <p:sp>
        <p:nvSpPr>
          <p:cNvPr id="405" name="Google Shape;405;p61"/>
          <p:cNvSpPr txBox="1"/>
          <p:nvPr>
            <p:ph idx="1"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 အမေရိကန်</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ကနေဒါ 0.802885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ဗြိတိန် 0.764929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ပြည်ထောင်စု 0.75218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ကယ်လီဖိုးနီးယား 0.720743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ရုရှား 0.716525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မက္ကဆီကို 0.706001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ဆိုဗီယက် 0.701716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အော်ရီဂွန် 0.701043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ပြည်ထောင် 0.699589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ဂျာမနီ 0.697735</a:t>
            </a:r>
            <a:endParaRPr sz="2500">
              <a:latin typeface="Padauk"/>
              <a:ea typeface="Padauk"/>
              <a:cs typeface="Padauk"/>
              <a:sym typeface="Padauk"/>
            </a:endParaRPr>
          </a:p>
        </p:txBody>
      </p:sp>
      <p:sp>
        <p:nvSpPr>
          <p:cNvPr id="406" name="Google Shape;406;p61"/>
          <p:cNvSpPr txBox="1"/>
          <p:nvPr>
            <p:ph idx="1"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500">
                <a:solidFill>
                  <a:srgbClr val="FF0000"/>
                </a:solidFill>
                <a:latin typeface="Padauk"/>
                <a:ea typeface="Padauk"/>
                <a:cs typeface="Padauk"/>
                <a:sym typeface="Padauk"/>
              </a:rPr>
              <a:t>Query word? အမေရိကန်</a:t>
            </a:r>
            <a:endParaRPr sz="2500">
              <a:solidFill>
                <a:srgbClr val="FF0000"/>
              </a:solidFill>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ပြည်ထောင်စု 0.650969</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ကနေဒါ 0.649022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အမေရိက 0.608724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ပြည်ထောင် 0.590172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ဗြိတိန် 0.58434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အမေရိကား 0.570884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ဗာဂျီးနီးယား 0.569301</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ကနေဒီယန် 0.56374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ကယ်လီဖိုးနီးယား 0.559637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အော်ရီဂွန် 0.554418</a:t>
            </a:r>
            <a:endParaRPr sz="2500">
              <a:latin typeface="Padauk"/>
              <a:ea typeface="Padauk"/>
              <a:cs typeface="Padauk"/>
              <a:sym typeface="Padauk"/>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12" name="Google Shape;412;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3" name="Google Shape;413;p62"/>
          <p:cNvSpPr txBox="1"/>
          <p:nvPr>
            <p:ph idx="1" type="body"/>
          </p:nvPr>
        </p:nvSpPr>
        <p:spPr>
          <a:xfrm>
            <a:off x="432225" y="957600"/>
            <a:ext cx="8457600" cy="37056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t>Word analogy is a way to test if a model has learned the relationships between words. The formula A - B + C asks the model to find a word D that has the same relationship to C as B has to A.</a:t>
            </a:r>
            <a:endParaRPr sz="2500"/>
          </a:p>
          <a:p>
            <a:pPr indent="0" lvl="0" marL="0" rtl="0" algn="l">
              <a:lnSpc>
                <a:spcPct val="115000"/>
              </a:lnSpc>
              <a:spcBef>
                <a:spcPts val="0"/>
              </a:spcBef>
              <a:spcAft>
                <a:spcPts val="0"/>
              </a:spcAft>
              <a:buNone/>
            </a:pPr>
            <a:r>
              <a:rPr lang="en" sz="2500"/>
              <a:t>The calculation is performed in the vector space, where each word is a point. The formula is:</a:t>
            </a:r>
            <a:endParaRPr sz="2500"/>
          </a:p>
          <a:p>
            <a:pPr indent="0" lvl="0" marL="0" rtl="0" algn="ctr">
              <a:lnSpc>
                <a:spcPct val="115000"/>
              </a:lnSpc>
              <a:spcBef>
                <a:spcPts val="0"/>
              </a:spcBef>
              <a:spcAft>
                <a:spcPts val="0"/>
              </a:spcAft>
              <a:buNone/>
            </a:pPr>
            <a:r>
              <a:rPr i="1" lang="en" sz="2500"/>
              <a:t>V</a:t>
            </a:r>
            <a:r>
              <a:rPr baseline="-25000" lang="en" sz="2500"/>
              <a:t>D</a:t>
            </a:r>
            <a:r>
              <a:rPr lang="en" sz="2500"/>
              <a:t>​=</a:t>
            </a:r>
            <a:r>
              <a:rPr i="1" lang="en" sz="2500"/>
              <a:t>V</a:t>
            </a:r>
            <a:r>
              <a:rPr baseline="-25000" lang="en" sz="2500"/>
              <a:t>A</a:t>
            </a:r>
            <a:r>
              <a:rPr lang="en" sz="2500"/>
              <a:t>​−</a:t>
            </a:r>
            <a:r>
              <a:rPr i="1" lang="en" sz="2500"/>
              <a:t>V</a:t>
            </a:r>
            <a:r>
              <a:rPr baseline="-25000" lang="en" sz="2500"/>
              <a:t>B</a:t>
            </a:r>
            <a:r>
              <a:rPr lang="en" sz="2500"/>
              <a:t>​+</a:t>
            </a:r>
            <a:r>
              <a:rPr i="1" lang="en" sz="2500"/>
              <a:t>V</a:t>
            </a:r>
            <a:r>
              <a:rPr baseline="-25000" lang="en" sz="2500"/>
              <a:t>C</a:t>
            </a:r>
            <a:r>
              <a:rPr lang="en" sz="2500"/>
              <a:t>​</a:t>
            </a:r>
            <a:endParaRPr sz="2500"/>
          </a:p>
          <a:p>
            <a:pPr indent="0" lvl="0" marL="0" rtl="0" algn="l">
              <a:lnSpc>
                <a:spcPct val="115000"/>
              </a:lnSpc>
              <a:spcBef>
                <a:spcPts val="0"/>
              </a:spcBef>
              <a:spcAft>
                <a:spcPts val="0"/>
              </a:spcAft>
              <a:buNone/>
            </a:pPr>
            <a:r>
              <a:t/>
            </a:r>
            <a:endParaRPr sz="2500"/>
          </a:p>
          <a:p>
            <a:pPr indent="-351631" lvl="0" marL="457200" rtl="0" algn="l">
              <a:lnSpc>
                <a:spcPct val="115000"/>
              </a:lnSpc>
              <a:spcBef>
                <a:spcPts val="0"/>
              </a:spcBef>
              <a:spcAft>
                <a:spcPts val="0"/>
              </a:spcAft>
              <a:buSzPct val="100000"/>
              <a:buChar char="●"/>
            </a:pPr>
            <a:r>
              <a:rPr lang="en" sz="2500"/>
              <a:t>    </a:t>
            </a:r>
            <a:r>
              <a:rPr i="1" lang="en" sz="2500"/>
              <a:t>V</a:t>
            </a:r>
            <a:r>
              <a:rPr baseline="-25000" lang="en" sz="2500"/>
              <a:t>A</a:t>
            </a:r>
            <a:r>
              <a:rPr lang="en" sz="2500"/>
              <a:t>​: Vector for word A</a:t>
            </a:r>
            <a:endParaRPr sz="2500"/>
          </a:p>
          <a:p>
            <a:pPr indent="-351631" lvl="0" marL="457200" rtl="0" algn="l">
              <a:lnSpc>
                <a:spcPct val="115000"/>
              </a:lnSpc>
              <a:spcBef>
                <a:spcPts val="0"/>
              </a:spcBef>
              <a:spcAft>
                <a:spcPts val="0"/>
              </a:spcAft>
              <a:buSzPct val="100000"/>
              <a:buChar char="●"/>
            </a:pPr>
            <a:r>
              <a:rPr lang="en" sz="2500"/>
              <a:t>    </a:t>
            </a:r>
            <a:r>
              <a:rPr i="1" lang="en" sz="2500"/>
              <a:t>V</a:t>
            </a:r>
            <a:r>
              <a:rPr baseline="-25000" lang="en" sz="2500"/>
              <a:t>B</a:t>
            </a:r>
            <a:r>
              <a:rPr lang="en" sz="2500"/>
              <a:t>​: Vector for word B</a:t>
            </a:r>
            <a:endParaRPr sz="2500"/>
          </a:p>
          <a:p>
            <a:pPr indent="-351631" lvl="0" marL="457200" rtl="0" algn="l">
              <a:lnSpc>
                <a:spcPct val="115000"/>
              </a:lnSpc>
              <a:spcBef>
                <a:spcPts val="0"/>
              </a:spcBef>
              <a:spcAft>
                <a:spcPts val="0"/>
              </a:spcAft>
              <a:buSzPct val="100000"/>
              <a:buChar char="●"/>
            </a:pPr>
            <a:r>
              <a:rPr lang="en" sz="2500"/>
              <a:t>    </a:t>
            </a:r>
            <a:r>
              <a:rPr i="1" lang="en" sz="2500"/>
              <a:t>V</a:t>
            </a:r>
            <a:r>
              <a:rPr baseline="-25000" lang="en" sz="2500"/>
              <a:t>C</a:t>
            </a:r>
            <a:r>
              <a:rPr lang="en" sz="2500"/>
              <a:t>​: Vector for word C</a:t>
            </a:r>
            <a:endParaRPr sz="2500"/>
          </a:p>
          <a:p>
            <a:pPr indent="-351631" lvl="0" marL="457200" rtl="0" algn="l">
              <a:lnSpc>
                <a:spcPct val="115000"/>
              </a:lnSpc>
              <a:spcBef>
                <a:spcPts val="0"/>
              </a:spcBef>
              <a:spcAft>
                <a:spcPts val="0"/>
              </a:spcAft>
              <a:buSzPct val="100000"/>
              <a:buChar char="●"/>
            </a:pPr>
            <a:r>
              <a:rPr lang="en" sz="2500"/>
              <a:t>    </a:t>
            </a:r>
            <a:r>
              <a:rPr i="1" lang="en" sz="2500"/>
              <a:t>V</a:t>
            </a:r>
            <a:r>
              <a:rPr baseline="-25000" lang="en" sz="2500"/>
              <a:t>D</a:t>
            </a:r>
            <a:r>
              <a:rPr lang="en" sz="2500"/>
              <a:t>​: The resulting vector, which is numerically closest to the vector of the desired answer word D.</a:t>
            </a:r>
            <a:endParaRPr sz="2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19" name="Google Shape;419;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0" name="Google Shape;420;p63"/>
          <p:cNvSpPr txBox="1"/>
          <p:nvPr>
            <p:ph type="title"/>
          </p:nvPr>
        </p:nvSpPr>
        <p:spPr>
          <a:xfrm>
            <a:off x="2218775" y="4396975"/>
            <a:ext cx="36162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(ရန်ကုန် - မြန်မာ + ထိုင်း)</a:t>
            </a:r>
            <a:r>
              <a:rPr lang="en" sz="1920"/>
              <a:t>?</a:t>
            </a:r>
            <a:endParaRPr sz="1920"/>
          </a:p>
        </p:txBody>
      </p:sp>
      <p:sp>
        <p:nvSpPr>
          <p:cNvPr id="421" name="Google Shape;421;p63"/>
          <p:cNvSpPr txBox="1"/>
          <p:nvPr>
            <p:ph idx="1" type="body"/>
          </p:nvPr>
        </p:nvSpPr>
        <p:spPr>
          <a:xfrm>
            <a:off x="1628052" y="957600"/>
            <a:ext cx="52443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ရန်ကုန် မြန်မာ ထိုင်း</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ဘန်ကောက် 0.58378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ထိုင်းနိုင်ငံ 0.541044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မြောက်ဥက္ကလာပ 0.535116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ထိုင်ပေ 0.530853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ချင်းမိုင် 0.508272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မင်္ဂလာဒုံ 0.494238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တောင်ဥက္ကလာ 0.49088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လှိုင်သာယာ 0.479702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ထိုင်းဥ 0.467541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သင်္ဃန်း 0.466632</a:t>
            </a:r>
            <a:endParaRPr sz="2500">
              <a:latin typeface="Padauk"/>
              <a:ea typeface="Padauk"/>
              <a:cs typeface="Padauk"/>
              <a:sym typeface="Padau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Word Segmentation</a:t>
            </a:r>
            <a:endParaRPr/>
          </a:p>
        </p:txBody>
      </p:sp>
      <p:sp>
        <p:nvSpPr>
          <p:cNvPr id="121" name="Google Shape;12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2" name="Google Shape;122;p28"/>
          <p:cNvSpPr txBox="1"/>
          <p:nvPr>
            <p:ph type="title"/>
          </p:nvPr>
        </p:nvSpPr>
        <p:spPr>
          <a:xfrm>
            <a:off x="402493" y="4407438"/>
            <a:ext cx="6484800" cy="471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Overview of oppaWord Myanmar Word Segmenter</a:t>
            </a:r>
            <a:endParaRPr sz="1920"/>
          </a:p>
          <a:p>
            <a:pPr indent="0" lvl="0" marL="0" rtl="0" algn="l">
              <a:lnSpc>
                <a:spcPct val="100000"/>
              </a:lnSpc>
              <a:spcBef>
                <a:spcPts val="0"/>
              </a:spcBef>
              <a:spcAft>
                <a:spcPts val="0"/>
              </a:spcAft>
              <a:buSzPct val="145833"/>
              <a:buNone/>
            </a:pPr>
            <a:r>
              <a:rPr lang="en" sz="1920"/>
              <a:t>Github Link: </a:t>
            </a:r>
            <a:r>
              <a:rPr lang="en" sz="1920" u="sng">
                <a:solidFill>
                  <a:schemeClr val="hlink"/>
                </a:solidFill>
                <a:hlinkClick r:id="rId3"/>
              </a:rPr>
              <a:t>https://github.com/ye-kyaw-thu/oppaWord</a:t>
            </a:r>
            <a:endParaRPr sz="1920"/>
          </a:p>
        </p:txBody>
      </p:sp>
      <p:pic>
        <p:nvPicPr>
          <p:cNvPr id="123" name="Google Shape;123;p28"/>
          <p:cNvPicPr preferRelativeResize="0"/>
          <p:nvPr/>
        </p:nvPicPr>
        <p:blipFill>
          <a:blip r:embed="rId4">
            <a:alphaModFix/>
          </a:blip>
          <a:stretch>
            <a:fillRect/>
          </a:stretch>
        </p:blipFill>
        <p:spPr>
          <a:xfrm>
            <a:off x="397329" y="955933"/>
            <a:ext cx="5576182" cy="3313513"/>
          </a:xfrm>
          <a:prstGeom prst="rect">
            <a:avLst/>
          </a:prstGeom>
          <a:noFill/>
          <a:ln>
            <a:noFill/>
          </a:ln>
          <a:effectLst>
            <a:outerShdw blurRad="57150" rotWithShape="0" algn="bl" dir="5400000" dist="19050">
              <a:srgbClr val="000000">
                <a:alpha val="50000"/>
              </a:srgbClr>
            </a:outerShdw>
          </a:effectLst>
        </p:spPr>
      </p:pic>
      <p:pic>
        <p:nvPicPr>
          <p:cNvPr id="124" name="Google Shape;124;p28"/>
          <p:cNvPicPr preferRelativeResize="0"/>
          <p:nvPr/>
        </p:nvPicPr>
        <p:blipFill>
          <a:blip r:embed="rId5">
            <a:alphaModFix/>
          </a:blip>
          <a:stretch>
            <a:fillRect/>
          </a:stretch>
        </p:blipFill>
        <p:spPr>
          <a:xfrm>
            <a:off x="6411363" y="130946"/>
            <a:ext cx="2420475" cy="670300"/>
          </a:xfrm>
          <a:prstGeom prst="rect">
            <a:avLst/>
          </a:prstGeom>
          <a:noFill/>
          <a:ln>
            <a:noFill/>
          </a:ln>
        </p:spPr>
      </p:pic>
      <p:sp>
        <p:nvSpPr>
          <p:cNvPr id="125" name="Google Shape;125;p28"/>
          <p:cNvSpPr txBox="1"/>
          <p:nvPr>
            <p:ph idx="1" type="body"/>
          </p:nvPr>
        </p:nvSpPr>
        <p:spPr>
          <a:xfrm>
            <a:off x="6094400" y="899700"/>
            <a:ext cx="2867100" cy="33276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Word segmentation အလုပ်က အရေကြီးပါတယ်</a:t>
            </a:r>
            <a:endParaRPr sz="2500"/>
          </a:p>
          <a:p>
            <a:pPr indent="-387350" lvl="0" marL="457200" rtl="0" algn="l">
              <a:lnSpc>
                <a:spcPct val="115000"/>
              </a:lnSpc>
              <a:spcBef>
                <a:spcPts val="0"/>
              </a:spcBef>
              <a:spcAft>
                <a:spcPts val="0"/>
              </a:spcAft>
              <a:buSzPts val="2500"/>
              <a:buChar char="●"/>
            </a:pPr>
            <a:r>
              <a:rPr lang="en" sz="2500"/>
              <a:t>Syllable, sub-word, word, BPE etc.</a:t>
            </a:r>
            <a:endParaRPr sz="2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27" name="Google Shape;427;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8" name="Google Shape;428;p64"/>
          <p:cNvSpPr txBox="1"/>
          <p:nvPr>
            <p:ph type="title"/>
          </p:nvPr>
        </p:nvSpPr>
        <p:spPr>
          <a:xfrm>
            <a:off x="2406060" y="4396975"/>
            <a:ext cx="3529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(စား - စားခဲ့ + အိပ်ခဲ့)</a:t>
            </a:r>
            <a:r>
              <a:rPr lang="en" sz="1920"/>
              <a:t>?</a:t>
            </a:r>
            <a:endParaRPr sz="1920"/>
          </a:p>
        </p:txBody>
      </p:sp>
      <p:sp>
        <p:nvSpPr>
          <p:cNvPr id="429" name="Google Shape;429;p64"/>
          <p:cNvSpPr txBox="1"/>
          <p:nvPr>
            <p:ph idx="1" type="body"/>
          </p:nvPr>
        </p:nvSpPr>
        <p:spPr>
          <a:xfrm>
            <a:off x="1628052" y="957600"/>
            <a:ext cx="52443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စား စားခဲ့ အိပ်ခဲ့</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အိပ်ချ 0.663952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 0.659455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အိပ်- 0.654276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အိပ်စက် 0.631872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အိပ်ချိန် 0.61765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အိပ်ချင် 0.605428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အိပ်ယာထ 0.564114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အိပ်ပျက် 0.555627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 0.551869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အိပ်ယာဝင် 0.541464</a:t>
            </a:r>
            <a:endParaRPr sz="2500">
              <a:latin typeface="Padauk"/>
              <a:ea typeface="Padauk"/>
              <a:cs typeface="Padauk"/>
              <a:sym typeface="Padauk"/>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35" name="Google Shape;435;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65"/>
          <p:cNvSpPr txBox="1"/>
          <p:nvPr>
            <p:ph type="title"/>
          </p:nvPr>
        </p:nvSpPr>
        <p:spPr>
          <a:xfrm>
            <a:off x="2233175" y="4396975"/>
            <a:ext cx="48264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(ကြိုးစား - မကြိုးစားဘူး + မရိုသေဘူး)</a:t>
            </a:r>
            <a:r>
              <a:rPr lang="en" sz="1920"/>
              <a:t>?</a:t>
            </a:r>
            <a:endParaRPr sz="1920"/>
          </a:p>
        </p:txBody>
      </p:sp>
      <p:sp>
        <p:nvSpPr>
          <p:cNvPr id="437" name="Google Shape;437;p65"/>
          <p:cNvSpPr txBox="1"/>
          <p:nvPr>
            <p:ph idx="1" type="body"/>
          </p:nvPr>
        </p:nvSpPr>
        <p:spPr>
          <a:xfrm>
            <a:off x="1628050" y="957600"/>
            <a:ext cx="57774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0000" lnSpcReduction="1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ကြိုးစား မကြိုးစားဘူး မရိုသေဘူး</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ရိုသေ 0.595436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လူရိုသေရှင်ရိုသေ 0.578414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မရိုမသေ 0.566819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မရိုးမရွဖြစ် 0.565208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မထီလေးစား 0.544146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ရိုသေလေးမြတ် 0.543523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မရိုး 0.538855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ရိုသေကိုင်းညွတ် 0.523898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ကိုးစား 0.49914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နိုင်ထက်စီးနင်း 0.495257</a:t>
            </a:r>
            <a:endParaRPr sz="2500">
              <a:latin typeface="Padauk"/>
              <a:ea typeface="Padauk"/>
              <a:cs typeface="Padauk"/>
              <a:sym typeface="Padauk"/>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43" name="Google Shape;443;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4" name="Google Shape;444;p66"/>
          <p:cNvSpPr txBox="1"/>
          <p:nvPr>
            <p:ph type="title"/>
          </p:nvPr>
        </p:nvSpPr>
        <p:spPr>
          <a:xfrm>
            <a:off x="2463700" y="4396975"/>
            <a:ext cx="38325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(လှပ - လှပသော + မုန်းသေ</a:t>
            </a:r>
            <a:r>
              <a:rPr lang="en" sz="1920"/>
              <a:t>ာ)</a:t>
            </a:r>
            <a:r>
              <a:rPr lang="en" sz="1920"/>
              <a:t>?</a:t>
            </a:r>
            <a:endParaRPr sz="1920"/>
          </a:p>
        </p:txBody>
      </p:sp>
      <p:sp>
        <p:nvSpPr>
          <p:cNvPr id="445" name="Google Shape;445;p66"/>
          <p:cNvSpPr txBox="1"/>
          <p:nvPr>
            <p:ph idx="1" type="body"/>
          </p:nvPr>
        </p:nvSpPr>
        <p:spPr>
          <a:xfrm>
            <a:off x="1628052" y="957600"/>
            <a:ext cx="52443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လှပ လှပသော မုန်းသော</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 0.499901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 0.468084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နုပျို 0.456985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ရွံမုန်း 0.430707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နှစ်လိုဖွယ်ကောင်း 0.42774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မုန်းဥ 0.420947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ပန်းသေ 0.413806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စိတ်ပျိုကိုယ်နု 0.412342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ပုံပန်းသဏ္ဍာန် 0.41114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အပြစ်အနာအဆာ 0.407274</a:t>
            </a:r>
            <a:endParaRPr sz="2500">
              <a:latin typeface="Padauk"/>
              <a:ea typeface="Padauk"/>
              <a:cs typeface="Padauk"/>
              <a:sym typeface="Padauk"/>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51" name="Google Shape;451;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2" name="Google Shape;452;p67"/>
          <p:cNvSpPr txBox="1"/>
          <p:nvPr>
            <p:ph type="title"/>
          </p:nvPr>
        </p:nvSpPr>
        <p:spPr>
          <a:xfrm>
            <a:off x="2593350" y="4396975"/>
            <a:ext cx="3544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(ကိုကြီး - ညီလေး + ညီမလေး)?</a:t>
            </a:r>
            <a:endParaRPr sz="1920"/>
          </a:p>
        </p:txBody>
      </p:sp>
      <p:sp>
        <p:nvSpPr>
          <p:cNvPr id="453" name="Google Shape;453;p67"/>
          <p:cNvSpPr txBox="1"/>
          <p:nvPr>
            <p:ph idx="1" type="body"/>
          </p:nvPr>
        </p:nvSpPr>
        <p:spPr>
          <a:xfrm>
            <a:off x="1628052" y="957600"/>
            <a:ext cx="52443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ကိုကြီး ညီလေး ညီမလေး</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ကိုကိုကြီး 0.567495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 0.536803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ချစ်မမ 0.528624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ကိုစိုင်း 0.525522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 0.519377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စိုင်းကို 0.518356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ကစ်ကစ် 0.511995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ကစ်ကစ်ချော 0.510631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≥Ö‿Ö≤ 0.509732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နေတိုးကိုကို 0.509242</a:t>
            </a:r>
            <a:endParaRPr sz="2500">
              <a:latin typeface="Padauk"/>
              <a:ea typeface="Padauk"/>
              <a:cs typeface="Padauk"/>
              <a:sym typeface="Padauk"/>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59" name="Google Shape;459;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0" name="Google Shape;460;p68"/>
          <p:cNvSpPr txBox="1"/>
          <p:nvPr>
            <p:ph type="title"/>
          </p:nvPr>
        </p:nvSpPr>
        <p:spPr>
          <a:xfrm>
            <a:off x="2535725" y="4396975"/>
            <a:ext cx="37317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(အမေ - အဖွား + အဖိုး)?</a:t>
            </a:r>
            <a:endParaRPr sz="1920"/>
          </a:p>
        </p:txBody>
      </p:sp>
      <p:sp>
        <p:nvSpPr>
          <p:cNvPr id="461" name="Google Shape;461;p68"/>
          <p:cNvSpPr txBox="1"/>
          <p:nvPr>
            <p:ph idx="1" type="body"/>
          </p:nvPr>
        </p:nvSpPr>
        <p:spPr>
          <a:xfrm>
            <a:off x="1628052" y="957600"/>
            <a:ext cx="52443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အမေ အဖွား အဖိုး</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အဖိုးထိုက် 0.46886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အဖိုးအနဂ္ဃ 0.445798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အဖိုးထိုက်တန် 0.439098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အဖိုးတန် 0.425557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အဖိုးအခ 0.402559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အဖေ 0.396132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အရက်ဖိုး 0.394288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အဖိုးစားနား 0.387705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ဖိုးထိုက် 0.386101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တန်ဖိုး 0.3828</a:t>
            </a:r>
            <a:endParaRPr sz="2500">
              <a:latin typeface="Padauk"/>
              <a:ea typeface="Padauk"/>
              <a:cs typeface="Padauk"/>
              <a:sym typeface="Padauk"/>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67" name="Google Shape;467;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8" name="Google Shape;468;p69"/>
          <p:cNvSpPr txBox="1"/>
          <p:nvPr>
            <p:ph type="title"/>
          </p:nvPr>
        </p:nvSpPr>
        <p:spPr>
          <a:xfrm>
            <a:off x="2002654" y="4396975"/>
            <a:ext cx="5481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(ကျောင်းသား - ကျောင်း + ဘုန်းကြီးကျောင်း)?</a:t>
            </a:r>
            <a:endParaRPr sz="1920"/>
          </a:p>
        </p:txBody>
      </p:sp>
      <p:sp>
        <p:nvSpPr>
          <p:cNvPr id="469" name="Google Shape;469;p69"/>
          <p:cNvSpPr txBox="1"/>
          <p:nvPr>
            <p:ph idx="1" type="body"/>
          </p:nvPr>
        </p:nvSpPr>
        <p:spPr>
          <a:xfrm>
            <a:off x="1628050" y="957600"/>
            <a:ext cx="58926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0000" lnSpcReduction="1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ကျောင်းသား ကျောင်း ဘုန်းကြီးကျောင်း</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ဘုန်းကြီးကျောင်းသား 0.845826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ဆေးကျောင်းသား 0.717175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နေ့ကျောင်းသား 0.712395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သိုးကျောင်းသား 0.666482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ကျောင်းသားကဒ် 0.607626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အဟောင်းသား 0.566575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နွားကျောင်းသား 0.566006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ကျောင်းသားရေးရာ 0.553581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ရွာဦးဘုန်းတော်ကြီးကျောင်း 0.54597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အကောင်းသား 0.537656</a:t>
            </a:r>
            <a:endParaRPr sz="2500">
              <a:latin typeface="Padauk"/>
              <a:ea typeface="Padauk"/>
              <a:cs typeface="Padauk"/>
              <a:sym typeface="Padauk"/>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(TF-IDF, Word2Vec, FastText)</a:t>
            </a:r>
            <a:endParaRPr/>
          </a:p>
        </p:txBody>
      </p:sp>
      <p:sp>
        <p:nvSpPr>
          <p:cNvPr id="475" name="Google Shape;475;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6" name="Google Shape;476;p70"/>
          <p:cNvSpPr txBox="1"/>
          <p:nvPr>
            <p:ph type="title"/>
          </p:nvPr>
        </p:nvSpPr>
        <p:spPr>
          <a:xfrm>
            <a:off x="1339892" y="4281714"/>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Similarity measurement with TF-IDF, Word2Vec, FastText</a:t>
            </a:r>
            <a:endParaRPr sz="1920"/>
          </a:p>
        </p:txBody>
      </p:sp>
      <p:pic>
        <p:nvPicPr>
          <p:cNvPr id="477" name="Google Shape;477;p70" title="similarity_measurement_of_tfidf_word2vec_fasttext.png"/>
          <p:cNvPicPr preferRelativeResize="0"/>
          <p:nvPr/>
        </p:nvPicPr>
        <p:blipFill>
          <a:blip r:embed="rId3">
            <a:alphaModFix/>
          </a:blip>
          <a:stretch>
            <a:fillRect/>
          </a:stretch>
        </p:blipFill>
        <p:spPr>
          <a:xfrm>
            <a:off x="382921" y="1042378"/>
            <a:ext cx="8520601" cy="307010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1"/>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(CLIP)</a:t>
            </a:r>
            <a:endParaRPr/>
          </a:p>
        </p:txBody>
      </p:sp>
      <p:sp>
        <p:nvSpPr>
          <p:cNvPr id="483" name="Google Shape;483;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84" name="Google Shape;484;p71" title="pexels-goochie-poochie-3361723.jpg"/>
          <p:cNvPicPr preferRelativeResize="0"/>
          <p:nvPr/>
        </p:nvPicPr>
        <p:blipFill>
          <a:blip r:embed="rId3">
            <a:alphaModFix/>
          </a:blip>
          <a:stretch>
            <a:fillRect/>
          </a:stretch>
        </p:blipFill>
        <p:spPr>
          <a:xfrm>
            <a:off x="561400" y="1708800"/>
            <a:ext cx="1743801" cy="2390400"/>
          </a:xfrm>
          <a:prstGeom prst="rect">
            <a:avLst/>
          </a:prstGeom>
          <a:noFill/>
          <a:ln>
            <a:noFill/>
          </a:ln>
        </p:spPr>
      </p:pic>
      <p:pic>
        <p:nvPicPr>
          <p:cNvPr id="485" name="Google Shape;485;p71" title="pexels-lina-1741205.jpg"/>
          <p:cNvPicPr preferRelativeResize="0"/>
          <p:nvPr/>
        </p:nvPicPr>
        <p:blipFill>
          <a:blip r:embed="rId4">
            <a:alphaModFix/>
          </a:blip>
          <a:stretch>
            <a:fillRect/>
          </a:stretch>
        </p:blipFill>
        <p:spPr>
          <a:xfrm>
            <a:off x="3505904" y="1609787"/>
            <a:ext cx="1954574" cy="2932552"/>
          </a:xfrm>
          <a:prstGeom prst="rect">
            <a:avLst/>
          </a:prstGeom>
          <a:noFill/>
          <a:ln>
            <a:noFill/>
          </a:ln>
        </p:spPr>
      </p:pic>
      <p:pic>
        <p:nvPicPr>
          <p:cNvPr id="486" name="Google Shape;486;p71" title="pexels-pixabay-76957.jpg"/>
          <p:cNvPicPr preferRelativeResize="0"/>
          <p:nvPr/>
        </p:nvPicPr>
        <p:blipFill>
          <a:blip r:embed="rId5">
            <a:alphaModFix/>
          </a:blip>
          <a:stretch>
            <a:fillRect/>
          </a:stretch>
        </p:blipFill>
        <p:spPr>
          <a:xfrm>
            <a:off x="5885765" y="2170928"/>
            <a:ext cx="2987581" cy="1924131"/>
          </a:xfrm>
          <a:prstGeom prst="rect">
            <a:avLst/>
          </a:prstGeom>
          <a:noFill/>
          <a:ln>
            <a:noFill/>
          </a:ln>
        </p:spPr>
      </p:pic>
      <p:sp>
        <p:nvSpPr>
          <p:cNvPr id="487" name="Google Shape;487;p71"/>
          <p:cNvSpPr txBox="1"/>
          <p:nvPr/>
        </p:nvSpPr>
        <p:spPr>
          <a:xfrm>
            <a:off x="100847" y="4094426"/>
            <a:ext cx="3457800" cy="411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sz="1920"/>
              <a:t>pexels-goochie-poochie-3361723.jpg</a:t>
            </a:r>
            <a:endParaRPr sz="1920">
              <a:solidFill>
                <a:srgbClr val="000000"/>
              </a:solidFill>
            </a:endParaRPr>
          </a:p>
        </p:txBody>
      </p:sp>
      <p:sp>
        <p:nvSpPr>
          <p:cNvPr id="488" name="Google Shape;488;p71"/>
          <p:cNvSpPr txBox="1"/>
          <p:nvPr/>
        </p:nvSpPr>
        <p:spPr>
          <a:xfrm>
            <a:off x="3437327" y="4578187"/>
            <a:ext cx="2498700" cy="393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920"/>
              <a:t>pexels-lina-1741205.jpg</a:t>
            </a:r>
            <a:endParaRPr sz="1920">
              <a:solidFill>
                <a:srgbClr val="000000"/>
              </a:solidFill>
            </a:endParaRPr>
          </a:p>
        </p:txBody>
      </p:sp>
      <p:sp>
        <p:nvSpPr>
          <p:cNvPr id="489" name="Google Shape;489;p71"/>
          <p:cNvSpPr txBox="1"/>
          <p:nvPr/>
        </p:nvSpPr>
        <p:spPr>
          <a:xfrm>
            <a:off x="6090805" y="4190429"/>
            <a:ext cx="2669100" cy="393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920"/>
              <a:t>pexels-pixabay-76957.jpg</a:t>
            </a:r>
            <a:endParaRPr sz="1920">
              <a:solidFill>
                <a:srgbClr val="000000"/>
              </a:solidFill>
            </a:endParaRPr>
          </a:p>
        </p:txBody>
      </p:sp>
      <p:sp>
        <p:nvSpPr>
          <p:cNvPr id="490" name="Google Shape;490;p71"/>
          <p:cNvSpPr txBox="1"/>
          <p:nvPr>
            <p:ph idx="1" type="body"/>
          </p:nvPr>
        </p:nvSpPr>
        <p:spPr>
          <a:xfrm>
            <a:off x="475450" y="950769"/>
            <a:ext cx="8414400" cy="572700"/>
          </a:xfrm>
          <a:prstGeom prst="rect">
            <a:avLst/>
          </a:prstGeom>
          <a:noFill/>
          <a:ln>
            <a:noFill/>
          </a:ln>
        </p:spPr>
        <p:txBody>
          <a:bodyPr anchorCtr="0" anchor="t" bIns="91425" lIns="91425" spcFirstLastPara="1" rIns="91425" wrap="square" tIns="91425">
            <a:normAutofit fontScale="92500"/>
          </a:bodyPr>
          <a:lstStyle/>
          <a:p>
            <a:pPr indent="-375443" lvl="0" marL="457200" rtl="0" algn="l">
              <a:lnSpc>
                <a:spcPct val="115000"/>
              </a:lnSpc>
              <a:spcBef>
                <a:spcPts val="0"/>
              </a:spcBef>
              <a:spcAft>
                <a:spcPts val="0"/>
              </a:spcAft>
              <a:buSzPct val="100000"/>
              <a:buChar char="●"/>
            </a:pPr>
            <a:r>
              <a:rPr lang="en" sz="2500"/>
              <a:t>လက်တွေ့မှာက ပုံတွေကိုလည်း embedding လုပ်ဖို့လိုအပ်တယ်</a:t>
            </a:r>
            <a:endParaRPr sz="25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2"/>
          <p:cNvSpPr txBox="1"/>
          <p:nvPr>
            <p:ph type="title"/>
          </p:nvPr>
        </p:nvSpPr>
        <p:spPr>
          <a:xfrm>
            <a:off x="246375" y="216425"/>
            <a:ext cx="8703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(CLIP)</a:t>
            </a:r>
            <a:endParaRPr/>
          </a:p>
        </p:txBody>
      </p:sp>
      <p:sp>
        <p:nvSpPr>
          <p:cNvPr id="496" name="Google Shape;496;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97" name="Google Shape;497;p72"/>
          <p:cNvSpPr txBox="1"/>
          <p:nvPr>
            <p:ph idx="1" type="body"/>
          </p:nvPr>
        </p:nvSpPr>
        <p:spPr>
          <a:xfrm>
            <a:off x="6163380" y="1152475"/>
            <a:ext cx="2726400" cy="34164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Json ဖိုင်မှာ အောက်ဆုံးက ပုံနှစ်ပုံက ဖားပုံ</a:t>
            </a:r>
            <a:endParaRPr sz="2500"/>
          </a:p>
          <a:p>
            <a:pPr indent="-387350" lvl="0" marL="457200" rtl="0" algn="l">
              <a:lnSpc>
                <a:spcPct val="115000"/>
              </a:lnSpc>
              <a:spcBef>
                <a:spcPts val="0"/>
              </a:spcBef>
              <a:spcAft>
                <a:spcPts val="0"/>
              </a:spcAft>
              <a:buSzPts val="2500"/>
              <a:buChar char="●"/>
            </a:pPr>
            <a:r>
              <a:rPr lang="en" sz="2500"/>
              <a:t>တမင်တကာ လွဲပြီး ထည့်ထား</a:t>
            </a:r>
            <a:endParaRPr sz="2500"/>
          </a:p>
        </p:txBody>
      </p:sp>
      <p:pic>
        <p:nvPicPr>
          <p:cNvPr id="498" name="Google Shape;498;p72"/>
          <p:cNvPicPr preferRelativeResize="0"/>
          <p:nvPr/>
        </p:nvPicPr>
        <p:blipFill>
          <a:blip r:embed="rId3">
            <a:alphaModFix/>
          </a:blip>
          <a:stretch>
            <a:fillRect/>
          </a:stretch>
        </p:blipFill>
        <p:spPr>
          <a:xfrm>
            <a:off x="225425" y="941525"/>
            <a:ext cx="5955425" cy="37826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(CLIP)</a:t>
            </a:r>
            <a:endParaRPr/>
          </a:p>
        </p:txBody>
      </p:sp>
      <p:sp>
        <p:nvSpPr>
          <p:cNvPr id="504" name="Google Shape;504;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505" name="Google Shape;505;p73"/>
          <p:cNvSpPr txBox="1"/>
          <p:nvPr>
            <p:ph type="title"/>
          </p:nvPr>
        </p:nvSpPr>
        <p:spPr>
          <a:xfrm>
            <a:off x="662745" y="4396980"/>
            <a:ext cx="75273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Similarity measurement between input sentence and image</a:t>
            </a:r>
            <a:endParaRPr sz="1920"/>
          </a:p>
        </p:txBody>
      </p:sp>
      <p:pic>
        <p:nvPicPr>
          <p:cNvPr id="506" name="Google Shape;506;p73"/>
          <p:cNvPicPr preferRelativeResize="0"/>
          <p:nvPr/>
        </p:nvPicPr>
        <p:blipFill>
          <a:blip r:embed="rId3">
            <a:alphaModFix/>
          </a:blip>
          <a:stretch>
            <a:fillRect/>
          </a:stretch>
        </p:blipFill>
        <p:spPr>
          <a:xfrm>
            <a:off x="541392" y="875570"/>
            <a:ext cx="7718687" cy="34842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Word Segmentation</a:t>
            </a:r>
            <a:endParaRPr/>
          </a:p>
        </p:txBody>
      </p:sp>
      <p:sp>
        <p:nvSpPr>
          <p:cNvPr id="131" name="Google Shape;131;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2" name="Google Shape;132;p29"/>
          <p:cNvSpPr txBox="1"/>
          <p:nvPr>
            <p:ph type="title"/>
          </p:nvPr>
        </p:nvSpPr>
        <p:spPr>
          <a:xfrm>
            <a:off x="1296675" y="2626980"/>
            <a:ext cx="6517800" cy="667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Word Segmentation Path</a:t>
            </a:r>
            <a:endParaRPr sz="1920"/>
          </a:p>
          <a:p>
            <a:pPr indent="0" lvl="0" marL="0" rtl="0" algn="l">
              <a:lnSpc>
                <a:spcPct val="100000"/>
              </a:lnSpc>
              <a:spcBef>
                <a:spcPts val="0"/>
              </a:spcBef>
              <a:spcAft>
                <a:spcPts val="0"/>
              </a:spcAft>
              <a:buSzPct val="145833"/>
              <a:buNone/>
            </a:pPr>
            <a:r>
              <a:rPr lang="en" sz="1920"/>
              <a:t>Github Link: </a:t>
            </a:r>
            <a:r>
              <a:rPr lang="en" sz="1920" u="sng">
                <a:solidFill>
                  <a:schemeClr val="hlink"/>
                </a:solidFill>
                <a:hlinkClick r:id="rId3"/>
              </a:rPr>
              <a:t>https://github.com/ye-kyaw-thu/oppaWord</a:t>
            </a:r>
            <a:endParaRPr sz="1920"/>
          </a:p>
        </p:txBody>
      </p:sp>
      <p:pic>
        <p:nvPicPr>
          <p:cNvPr id="133" name="Google Shape;133;p29" title="dag_line_0004 (1).png"/>
          <p:cNvPicPr preferRelativeResize="0"/>
          <p:nvPr/>
        </p:nvPicPr>
        <p:blipFill>
          <a:blip r:embed="rId4">
            <a:alphaModFix/>
          </a:blip>
          <a:stretch>
            <a:fillRect/>
          </a:stretch>
        </p:blipFill>
        <p:spPr>
          <a:xfrm>
            <a:off x="339698" y="1301714"/>
            <a:ext cx="8420101" cy="1040175"/>
          </a:xfrm>
          <a:prstGeom prst="rect">
            <a:avLst/>
          </a:prstGeom>
          <a:noFill/>
          <a:ln>
            <a:noFill/>
          </a:ln>
          <a:effectLst>
            <a:outerShdw blurRad="57150" rotWithShape="0" algn="bl" dir="5400000" dist="19050">
              <a:srgbClr val="000000">
                <a:alpha val="50000"/>
              </a:srgbClr>
            </a:outerShdw>
          </a:effectLst>
        </p:spPr>
      </p:pic>
      <p:pic>
        <p:nvPicPr>
          <p:cNvPr id="134" name="Google Shape;134;p29"/>
          <p:cNvPicPr preferRelativeResize="0"/>
          <p:nvPr/>
        </p:nvPicPr>
        <p:blipFill>
          <a:blip r:embed="rId5">
            <a:alphaModFix/>
          </a:blip>
          <a:stretch>
            <a:fillRect/>
          </a:stretch>
        </p:blipFill>
        <p:spPr>
          <a:xfrm>
            <a:off x="5828975" y="375875"/>
            <a:ext cx="2930824" cy="811625"/>
          </a:xfrm>
          <a:prstGeom prst="rect">
            <a:avLst/>
          </a:prstGeom>
          <a:noFill/>
          <a:ln>
            <a:noFill/>
          </a:ln>
        </p:spPr>
      </p:pic>
      <p:sp>
        <p:nvSpPr>
          <p:cNvPr id="135" name="Google Shape;135;p29"/>
          <p:cNvSpPr txBox="1"/>
          <p:nvPr>
            <p:ph idx="1" type="body"/>
          </p:nvPr>
        </p:nvSpPr>
        <p:spPr>
          <a:xfrm>
            <a:off x="339700" y="3477025"/>
            <a:ext cx="8621700" cy="1272300"/>
          </a:xfrm>
          <a:prstGeom prst="rect">
            <a:avLst/>
          </a:prstGeom>
          <a:noFill/>
          <a:ln>
            <a:noFill/>
          </a:ln>
        </p:spPr>
        <p:txBody>
          <a:bodyPr anchorCtr="0" anchor="t" bIns="91425" lIns="91425" spcFirstLastPara="1" rIns="91425" wrap="square" tIns="91425">
            <a:normAutofit fontScale="70000" lnSpcReduction="20000"/>
          </a:bodyPr>
          <a:lstStyle/>
          <a:p>
            <a:pPr indent="-339725" lvl="0" marL="457200" rtl="0" algn="l">
              <a:lnSpc>
                <a:spcPct val="115000"/>
              </a:lnSpc>
              <a:spcBef>
                <a:spcPts val="0"/>
              </a:spcBef>
              <a:spcAft>
                <a:spcPts val="0"/>
              </a:spcAft>
              <a:buSzPct val="100000"/>
              <a:buChar char="●"/>
            </a:pPr>
            <a:r>
              <a:rPr lang="en" sz="2500"/>
              <a:t>oppaWord ရဲ့ ကောင်းတဲ့ အချက်က စာကြောင်းရေ တစ်သန်းကျော်လည်း ၃ မိနစ်အတွင်း ဖြတ်လို့ပြီးတယ်</a:t>
            </a:r>
            <a:endParaRPr sz="2500"/>
          </a:p>
          <a:p>
            <a:pPr indent="-339725" lvl="0" marL="457200" rtl="0" algn="l">
              <a:lnSpc>
                <a:spcPct val="115000"/>
              </a:lnSpc>
              <a:spcBef>
                <a:spcPts val="0"/>
              </a:spcBef>
              <a:spcAft>
                <a:spcPts val="0"/>
              </a:spcAft>
              <a:buSzPct val="100000"/>
              <a:buChar char="●"/>
            </a:pPr>
            <a:r>
              <a:rPr lang="en" sz="2500"/>
              <a:t>ကိုယ့် domain ပေါ်မူတည်ပြီး အဘိဓာန်ကို update လုပ်လို့ရတယ်</a:t>
            </a:r>
            <a:endParaRPr sz="2500"/>
          </a:p>
          <a:p>
            <a:pPr indent="-339725" lvl="0" marL="457200" rtl="0" algn="l">
              <a:lnSpc>
                <a:spcPct val="115000"/>
              </a:lnSpc>
              <a:spcBef>
                <a:spcPts val="0"/>
              </a:spcBef>
              <a:spcAft>
                <a:spcPts val="0"/>
              </a:spcAft>
              <a:buSzPct val="100000"/>
              <a:buChar char="●"/>
            </a:pPr>
            <a:r>
              <a:rPr lang="en" sz="2500"/>
              <a:t>RE သုံးပြီး post-editing လုပ်လို့ ရတယ်</a:t>
            </a:r>
            <a:endParaRPr sz="25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4"/>
          <p:cNvSpPr txBox="1"/>
          <p:nvPr>
            <p:ph type="title"/>
          </p:nvPr>
        </p:nvSpPr>
        <p:spPr>
          <a:xfrm>
            <a:off x="246375" y="216425"/>
            <a:ext cx="8703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(CLIP)</a:t>
            </a:r>
            <a:endParaRPr/>
          </a:p>
        </p:txBody>
      </p:sp>
      <p:sp>
        <p:nvSpPr>
          <p:cNvPr id="512" name="Google Shape;512;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13" name="Google Shape;513;p74"/>
          <p:cNvPicPr preferRelativeResize="0"/>
          <p:nvPr/>
        </p:nvPicPr>
        <p:blipFill>
          <a:blip r:embed="rId3">
            <a:alphaModFix/>
          </a:blip>
          <a:stretch>
            <a:fillRect/>
          </a:stretch>
        </p:blipFill>
        <p:spPr>
          <a:xfrm>
            <a:off x="930408" y="869487"/>
            <a:ext cx="6832449" cy="3721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(EmbeddingGemma)</a:t>
            </a:r>
            <a:endParaRPr/>
          </a:p>
        </p:txBody>
      </p:sp>
      <p:sp>
        <p:nvSpPr>
          <p:cNvPr id="519" name="Google Shape;519;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0" name="Google Shape;520;p75"/>
          <p:cNvSpPr txBox="1"/>
          <p:nvPr>
            <p:ph type="title"/>
          </p:nvPr>
        </p:nvSpPr>
        <p:spPr>
          <a:xfrm>
            <a:off x="749182" y="4281714"/>
            <a:ext cx="6835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Benchmark of EmbeddingGemma</a:t>
            </a:r>
            <a:endParaRPr sz="1920"/>
          </a:p>
          <a:p>
            <a:pPr indent="0" lvl="0" marL="0" rtl="0" algn="l">
              <a:lnSpc>
                <a:spcPct val="100000"/>
              </a:lnSpc>
              <a:spcBef>
                <a:spcPts val="0"/>
              </a:spcBef>
              <a:spcAft>
                <a:spcPts val="0"/>
              </a:spcAft>
              <a:buSzPct val="145833"/>
              <a:buNone/>
            </a:pPr>
            <a:r>
              <a:rPr lang="en" sz="1920"/>
              <a:t>Source: </a:t>
            </a:r>
            <a:r>
              <a:rPr lang="en" sz="1920" u="sng">
                <a:solidFill>
                  <a:schemeClr val="hlink"/>
                </a:solidFill>
                <a:hlinkClick r:id="rId3"/>
              </a:rPr>
              <a:t>https://ollama.com/library/embeddinggemma</a:t>
            </a:r>
            <a:r>
              <a:rPr lang="en" sz="1920"/>
              <a:t>  </a:t>
            </a:r>
            <a:endParaRPr sz="1920"/>
          </a:p>
        </p:txBody>
      </p:sp>
      <p:pic>
        <p:nvPicPr>
          <p:cNvPr id="521" name="Google Shape;521;p75" title="Benchmark_of_EmbeddingGemma.png"/>
          <p:cNvPicPr preferRelativeResize="0"/>
          <p:nvPr/>
        </p:nvPicPr>
        <p:blipFill>
          <a:blip r:embed="rId4">
            <a:alphaModFix/>
          </a:blip>
          <a:stretch>
            <a:fillRect/>
          </a:stretch>
        </p:blipFill>
        <p:spPr>
          <a:xfrm>
            <a:off x="541404" y="941525"/>
            <a:ext cx="5667185" cy="3187791"/>
          </a:xfrm>
          <a:prstGeom prst="rect">
            <a:avLst/>
          </a:prstGeom>
          <a:noFill/>
          <a:ln>
            <a:noFill/>
          </a:ln>
          <a:effectLst>
            <a:outerShdw blurRad="57150" rotWithShape="0" algn="bl" dir="5400000" dist="19050">
              <a:srgbClr val="000000">
                <a:alpha val="50000"/>
              </a:srgbClr>
            </a:outerShdw>
          </a:effectLst>
        </p:spPr>
      </p:pic>
      <p:sp>
        <p:nvSpPr>
          <p:cNvPr id="522" name="Google Shape;522;p75"/>
          <p:cNvSpPr txBox="1"/>
          <p:nvPr>
            <p:ph idx="1" type="body"/>
          </p:nvPr>
        </p:nvSpPr>
        <p:spPr>
          <a:xfrm>
            <a:off x="6310525" y="1152475"/>
            <a:ext cx="2579400" cy="34164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EmbeddingGemma is a 300M parameter embedding model from Google.</a:t>
            </a:r>
            <a:endParaRPr sz="25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Transformer (Attention is All you Need)</a:t>
            </a:r>
            <a:endParaRPr/>
          </a:p>
        </p:txBody>
      </p:sp>
      <p:sp>
        <p:nvSpPr>
          <p:cNvPr id="528" name="Google Shape;528;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9" name="Google Shape;529;p76"/>
          <p:cNvSpPr txBox="1"/>
          <p:nvPr>
            <p:ph type="title"/>
          </p:nvPr>
        </p:nvSpPr>
        <p:spPr>
          <a:xfrm>
            <a:off x="1440750" y="4382567"/>
            <a:ext cx="65622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Transformer architecture (Ashish Vaswani et al., 2017)</a:t>
            </a:r>
            <a:endParaRPr sz="1920"/>
          </a:p>
        </p:txBody>
      </p:sp>
      <p:pic>
        <p:nvPicPr>
          <p:cNvPr id="530" name="Google Shape;530;p76"/>
          <p:cNvPicPr preferRelativeResize="0"/>
          <p:nvPr/>
        </p:nvPicPr>
        <p:blipFill>
          <a:blip r:embed="rId3">
            <a:alphaModFix/>
          </a:blip>
          <a:stretch>
            <a:fillRect/>
          </a:stretch>
        </p:blipFill>
        <p:spPr>
          <a:xfrm>
            <a:off x="829555" y="941525"/>
            <a:ext cx="2298560" cy="3303049"/>
          </a:xfrm>
          <a:prstGeom prst="rect">
            <a:avLst/>
          </a:prstGeom>
          <a:noFill/>
          <a:ln>
            <a:noFill/>
          </a:ln>
          <a:effectLst>
            <a:outerShdw blurRad="57150" rotWithShape="0" algn="bl" dir="5400000" dist="19050">
              <a:srgbClr val="000000">
                <a:alpha val="50000"/>
              </a:srgbClr>
            </a:outerShdw>
          </a:effectLst>
        </p:spPr>
      </p:pic>
      <p:pic>
        <p:nvPicPr>
          <p:cNvPr id="531" name="Google Shape;531;p76"/>
          <p:cNvPicPr preferRelativeResize="0"/>
          <p:nvPr/>
        </p:nvPicPr>
        <p:blipFill>
          <a:blip r:embed="rId4">
            <a:alphaModFix/>
          </a:blip>
          <a:stretch>
            <a:fillRect/>
          </a:stretch>
        </p:blipFill>
        <p:spPr>
          <a:xfrm>
            <a:off x="3467823" y="1661903"/>
            <a:ext cx="4784676" cy="2593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Transformer (Positional Encoding)</a:t>
            </a:r>
            <a:endParaRPr/>
          </a:p>
        </p:txBody>
      </p:sp>
      <p:sp>
        <p:nvSpPr>
          <p:cNvPr id="537" name="Google Shape;537;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8" name="Google Shape;538;p77"/>
          <p:cNvSpPr txBox="1"/>
          <p:nvPr>
            <p:ph idx="1" type="body"/>
          </p:nvPr>
        </p:nvSpPr>
        <p:spPr>
          <a:xfrm>
            <a:off x="489850" y="897975"/>
            <a:ext cx="8256000" cy="3918900"/>
          </a:xfrm>
          <a:prstGeom prst="rect">
            <a:avLst/>
          </a:prstGeom>
          <a:noFill/>
          <a:ln>
            <a:noFill/>
          </a:ln>
        </p:spPr>
        <p:txBody>
          <a:bodyPr anchorCtr="0" anchor="t" bIns="91425" lIns="91425" spcFirstLastPara="1" rIns="91425" wrap="square" tIns="91425">
            <a:normAutofit lnSpcReduction="20000"/>
          </a:bodyPr>
          <a:lstStyle/>
          <a:p>
            <a:pPr indent="-387350" lvl="0" marL="457200" rtl="0" algn="l">
              <a:lnSpc>
                <a:spcPct val="115000"/>
              </a:lnSpc>
              <a:spcBef>
                <a:spcPts val="0"/>
              </a:spcBef>
              <a:spcAft>
                <a:spcPts val="0"/>
              </a:spcAft>
              <a:buSzPts val="2500"/>
              <a:buChar char="●"/>
            </a:pPr>
            <a:r>
              <a:rPr lang="en" sz="2500"/>
              <a:t>Transformer ဟာ စကားလုံးတွေကို တစ်ပြိုင်နက်တည်း ကြည့်ပြီး လုပ်ဆောင်တာကြောင့် စကားလုံးတွေရဲ့ အစီအစဉ်ကို မသိနိုင်ပါဘူး။ ဒီပြဿနာကို ဖြေရှင်းဖို့အတွက် နေရာပြကုဒ်သွင်းခြင်း (Positional Encoding) ကို အသုံးပြုပါတယ်။ ဥပမာ "နန်းကြီးသုပ် စားချင် တယ်" ဆိုတဲ့ စာကြောင်းမှာ</a:t>
            </a:r>
            <a:endParaRPr sz="2500"/>
          </a:p>
          <a:p>
            <a:pPr indent="0" lvl="0" marL="457200" rtl="0" algn="l">
              <a:lnSpc>
                <a:spcPct val="115000"/>
              </a:lnSpc>
              <a:spcBef>
                <a:spcPts val="0"/>
              </a:spcBef>
              <a:spcAft>
                <a:spcPts val="0"/>
              </a:spcAft>
              <a:buNone/>
            </a:pPr>
            <a:r>
              <a:t/>
            </a:r>
            <a:endParaRPr sz="2500"/>
          </a:p>
          <a:p>
            <a:pPr indent="-387350" lvl="0" marL="457200" rtl="0" algn="l">
              <a:lnSpc>
                <a:spcPct val="115000"/>
              </a:lnSpc>
              <a:spcBef>
                <a:spcPts val="0"/>
              </a:spcBef>
              <a:spcAft>
                <a:spcPts val="0"/>
              </a:spcAft>
              <a:buSzPts val="2500"/>
              <a:buChar char="●"/>
            </a:pPr>
            <a:r>
              <a:rPr lang="en" sz="2500"/>
              <a:t>နန်းကြီးသုပ် - နံပါတ် (၁)</a:t>
            </a:r>
            <a:endParaRPr sz="2500"/>
          </a:p>
          <a:p>
            <a:pPr indent="-387350" lvl="0" marL="457200" rtl="0" algn="l">
              <a:lnSpc>
                <a:spcPct val="115000"/>
              </a:lnSpc>
              <a:spcBef>
                <a:spcPts val="0"/>
              </a:spcBef>
              <a:spcAft>
                <a:spcPts val="0"/>
              </a:spcAft>
              <a:buSzPts val="2500"/>
              <a:buChar char="●"/>
            </a:pPr>
            <a:r>
              <a:rPr lang="en" sz="2500"/>
              <a:t>စားချင် - နံပါတ် (၂)</a:t>
            </a:r>
            <a:endParaRPr sz="2500"/>
          </a:p>
          <a:p>
            <a:pPr indent="-387350" lvl="0" marL="457200" rtl="0" algn="l">
              <a:lnSpc>
                <a:spcPct val="115000"/>
              </a:lnSpc>
              <a:spcBef>
                <a:spcPts val="0"/>
              </a:spcBef>
              <a:spcAft>
                <a:spcPts val="0"/>
              </a:spcAft>
              <a:buSzPts val="2500"/>
              <a:buChar char="●"/>
            </a:pPr>
            <a:r>
              <a:rPr lang="en" sz="2500"/>
              <a:t>တယ် - နံပါတ် (၃)</a:t>
            </a:r>
            <a:endParaRPr sz="25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Transformer (Scale Dot Product Attention)</a:t>
            </a:r>
            <a:endParaRPr/>
          </a:p>
        </p:txBody>
      </p:sp>
      <p:sp>
        <p:nvSpPr>
          <p:cNvPr id="544" name="Google Shape;544;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45" name="Google Shape;545;p78" title="attention_heatmap.png"/>
          <p:cNvPicPr preferRelativeResize="0"/>
          <p:nvPr/>
        </p:nvPicPr>
        <p:blipFill>
          <a:blip r:embed="rId3">
            <a:alphaModFix/>
          </a:blip>
          <a:stretch>
            <a:fillRect/>
          </a:stretch>
        </p:blipFill>
        <p:spPr>
          <a:xfrm>
            <a:off x="815150" y="950712"/>
            <a:ext cx="3748778" cy="3172038"/>
          </a:xfrm>
          <a:prstGeom prst="rect">
            <a:avLst/>
          </a:prstGeom>
          <a:noFill/>
          <a:ln>
            <a:noFill/>
          </a:ln>
          <a:effectLst>
            <a:outerShdw blurRad="57150" rotWithShape="0" algn="bl" dir="5400000" dist="19050">
              <a:srgbClr val="000000">
                <a:alpha val="50000"/>
              </a:srgbClr>
            </a:outerShdw>
          </a:effectLst>
        </p:spPr>
      </p:pic>
      <p:sp>
        <p:nvSpPr>
          <p:cNvPr id="546" name="Google Shape;546;p78"/>
          <p:cNvSpPr txBox="1"/>
          <p:nvPr>
            <p:ph type="title"/>
          </p:nvPr>
        </p:nvSpPr>
        <p:spPr>
          <a:xfrm>
            <a:off x="417805" y="4339352"/>
            <a:ext cx="7866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Attention weights between tokens in “နန်းကြီးသုပ် စားချင် တယ်”. (example calculation)</a:t>
            </a:r>
            <a:endParaRPr sz="1920"/>
          </a:p>
        </p:txBody>
      </p:sp>
      <p:sp>
        <p:nvSpPr>
          <p:cNvPr id="547" name="Google Shape;547;p78"/>
          <p:cNvSpPr txBox="1"/>
          <p:nvPr>
            <p:ph idx="1" type="body"/>
          </p:nvPr>
        </p:nvSpPr>
        <p:spPr>
          <a:xfrm>
            <a:off x="4826525" y="825937"/>
            <a:ext cx="3919200" cy="3484500"/>
          </a:xfrm>
          <a:prstGeom prst="rect">
            <a:avLst/>
          </a:prstGeom>
          <a:noFill/>
          <a:ln>
            <a:noFill/>
          </a:ln>
        </p:spPr>
        <p:txBody>
          <a:bodyPr anchorCtr="0" anchor="t" bIns="91425" lIns="91425" spcFirstLastPara="1" rIns="91425" wrap="square" tIns="91425">
            <a:normAutofit lnSpcReduction="20000"/>
          </a:bodyPr>
          <a:lstStyle/>
          <a:p>
            <a:pPr indent="-387350" lvl="0" marL="457200" rtl="0" algn="l">
              <a:lnSpc>
                <a:spcPct val="115000"/>
              </a:lnSpc>
              <a:spcBef>
                <a:spcPts val="0"/>
              </a:spcBef>
              <a:spcAft>
                <a:spcPts val="0"/>
              </a:spcAft>
              <a:buSzPts val="2500"/>
              <a:buChar char="●"/>
            </a:pPr>
            <a:r>
              <a:rPr lang="en" sz="2500"/>
              <a:t>Rows = Query tokens → the token “asking” for context</a:t>
            </a:r>
            <a:endParaRPr sz="2500"/>
          </a:p>
          <a:p>
            <a:pPr indent="-387350" lvl="0" marL="457200" rtl="0" algn="l">
              <a:lnSpc>
                <a:spcPct val="115000"/>
              </a:lnSpc>
              <a:spcBef>
                <a:spcPts val="0"/>
              </a:spcBef>
              <a:spcAft>
                <a:spcPts val="0"/>
              </a:spcAft>
              <a:buSzPts val="2500"/>
              <a:buChar char="●"/>
            </a:pPr>
            <a:r>
              <a:rPr lang="en" sz="2500"/>
              <a:t>Columns = Key tokens → the tokens being “looked at”</a:t>
            </a:r>
            <a:endParaRPr sz="2500"/>
          </a:p>
          <a:p>
            <a:pPr indent="-387350" lvl="0" marL="457200" rtl="0" algn="l">
              <a:lnSpc>
                <a:spcPct val="115000"/>
              </a:lnSpc>
              <a:spcBef>
                <a:spcPts val="0"/>
              </a:spcBef>
              <a:spcAft>
                <a:spcPts val="0"/>
              </a:spcAft>
              <a:buSzPts val="2500"/>
              <a:buChar char="●"/>
            </a:pPr>
            <a:r>
              <a:rPr lang="en" sz="2500"/>
              <a:t>Color intensity = how much attention one token gives to another</a:t>
            </a:r>
            <a:endParaRPr sz="25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Transformer (</a:t>
            </a:r>
            <a:r>
              <a:rPr lang="en"/>
              <a:t>Scale Dot Product Attention</a:t>
            </a:r>
            <a:r>
              <a:rPr lang="en"/>
              <a:t>)</a:t>
            </a:r>
            <a:endParaRPr/>
          </a:p>
        </p:txBody>
      </p:sp>
      <p:sp>
        <p:nvSpPr>
          <p:cNvPr id="553" name="Google Shape;553;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4" name="Google Shape;554;p79"/>
          <p:cNvSpPr txBox="1"/>
          <p:nvPr>
            <p:ph idx="1" type="body"/>
          </p:nvPr>
        </p:nvSpPr>
        <p:spPr>
          <a:xfrm>
            <a:off x="489850" y="897975"/>
            <a:ext cx="8256000" cy="10806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The heatmap directly visualizes the scaled dot-product attention results.</a:t>
            </a:r>
            <a:endParaRPr sz="2500"/>
          </a:p>
        </p:txBody>
      </p:sp>
      <p:pic>
        <p:nvPicPr>
          <p:cNvPr id="555" name="Google Shape;555;p79"/>
          <p:cNvPicPr preferRelativeResize="0"/>
          <p:nvPr/>
        </p:nvPicPr>
        <p:blipFill>
          <a:blip r:embed="rId3">
            <a:alphaModFix/>
          </a:blip>
          <a:stretch>
            <a:fillRect/>
          </a:stretch>
        </p:blipFill>
        <p:spPr>
          <a:xfrm>
            <a:off x="1766047" y="2073345"/>
            <a:ext cx="4810125" cy="914400"/>
          </a:xfrm>
          <a:prstGeom prst="rect">
            <a:avLst/>
          </a:prstGeom>
          <a:noFill/>
          <a:ln>
            <a:noFill/>
          </a:ln>
        </p:spPr>
      </p:pic>
      <p:sp>
        <p:nvSpPr>
          <p:cNvPr id="556" name="Google Shape;556;p79"/>
          <p:cNvSpPr txBox="1"/>
          <p:nvPr>
            <p:ph idx="1" type="body"/>
          </p:nvPr>
        </p:nvSpPr>
        <p:spPr>
          <a:xfrm>
            <a:off x="483775" y="3096250"/>
            <a:ext cx="8256000" cy="6834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only visualized the softmax scores:</a:t>
            </a:r>
            <a:endParaRPr sz="2500"/>
          </a:p>
        </p:txBody>
      </p:sp>
      <p:pic>
        <p:nvPicPr>
          <p:cNvPr id="557" name="Google Shape;557;p79"/>
          <p:cNvPicPr preferRelativeResize="0"/>
          <p:nvPr/>
        </p:nvPicPr>
        <p:blipFill>
          <a:blip r:embed="rId4">
            <a:alphaModFix/>
          </a:blip>
          <a:stretch>
            <a:fillRect/>
          </a:stretch>
        </p:blipFill>
        <p:spPr>
          <a:xfrm>
            <a:off x="2760169" y="3932050"/>
            <a:ext cx="3200400" cy="8858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Transformer (Multi-head Attention)</a:t>
            </a:r>
            <a:endParaRPr/>
          </a:p>
        </p:txBody>
      </p:sp>
      <p:sp>
        <p:nvSpPr>
          <p:cNvPr id="563" name="Google Shape;563;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64" name="Google Shape;564;p80"/>
          <p:cNvSpPr txBox="1"/>
          <p:nvPr>
            <p:ph idx="1" type="body"/>
          </p:nvPr>
        </p:nvSpPr>
        <p:spPr>
          <a:xfrm>
            <a:off x="489850" y="897975"/>
            <a:ext cx="8256000" cy="39189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None/>
            </a:pPr>
            <a:r>
              <a:rPr lang="en" sz="2500"/>
              <a:t>Multi-head attention = multiple scaled dot-product attentions in parallel.</a:t>
            </a:r>
            <a:endParaRPr sz="2500"/>
          </a:p>
          <a:p>
            <a:pPr indent="-375443" lvl="0" marL="457200" rtl="0" algn="l">
              <a:lnSpc>
                <a:spcPct val="115000"/>
              </a:lnSpc>
              <a:spcBef>
                <a:spcPts val="0"/>
              </a:spcBef>
              <a:spcAft>
                <a:spcPts val="0"/>
              </a:spcAft>
              <a:buSzPct val="100000"/>
              <a:buChar char="●"/>
            </a:pPr>
            <a:r>
              <a:rPr lang="en" sz="2500"/>
              <a:t>If your model has 8 heads, there are 8 different heatmaps.</a:t>
            </a:r>
            <a:endParaRPr sz="2500"/>
          </a:p>
          <a:p>
            <a:pPr indent="-375443" lvl="0" marL="457200" rtl="0" algn="l">
              <a:lnSpc>
                <a:spcPct val="115000"/>
              </a:lnSpc>
              <a:spcBef>
                <a:spcPts val="0"/>
              </a:spcBef>
              <a:spcAft>
                <a:spcPts val="0"/>
              </a:spcAft>
              <a:buSzPct val="100000"/>
              <a:buChar char="●"/>
            </a:pPr>
            <a:r>
              <a:rPr lang="en" sz="2500"/>
              <a:t>Each head learns different relationships:</a:t>
            </a:r>
            <a:endParaRPr sz="2500"/>
          </a:p>
          <a:p>
            <a:pPr indent="-375443" lvl="1" marL="914400" rtl="0" algn="l">
              <a:lnSpc>
                <a:spcPct val="115000"/>
              </a:lnSpc>
              <a:spcBef>
                <a:spcPts val="0"/>
              </a:spcBef>
              <a:spcAft>
                <a:spcPts val="0"/>
              </a:spcAft>
              <a:buSzPct val="100000"/>
              <a:buChar char="○"/>
            </a:pPr>
            <a:r>
              <a:rPr lang="en" sz="2500"/>
              <a:t>Head 1 → subject ↔ verb (e.g. "နန်းကြီးသုပ်" → "စားချင်")</a:t>
            </a:r>
            <a:endParaRPr sz="2500"/>
          </a:p>
          <a:p>
            <a:pPr indent="-375443" lvl="1" marL="914400" rtl="0" algn="l">
              <a:lnSpc>
                <a:spcPct val="115000"/>
              </a:lnSpc>
              <a:spcBef>
                <a:spcPts val="0"/>
              </a:spcBef>
              <a:spcAft>
                <a:spcPts val="0"/>
              </a:spcAft>
              <a:buSzPct val="100000"/>
              <a:buChar char="○"/>
            </a:pPr>
            <a:r>
              <a:rPr lang="en" sz="2500"/>
              <a:t>Head 2 → verb ↔ tense ("စားချင်" → "တယ်")</a:t>
            </a:r>
            <a:endParaRPr sz="2500"/>
          </a:p>
          <a:p>
            <a:pPr indent="-375443" lvl="1" marL="914400" rtl="0" algn="l">
              <a:lnSpc>
                <a:spcPct val="115000"/>
              </a:lnSpc>
              <a:spcBef>
                <a:spcPts val="0"/>
              </a:spcBef>
              <a:spcAft>
                <a:spcPts val="0"/>
              </a:spcAft>
              <a:buSzPct val="100000"/>
              <a:buChar char="○"/>
            </a:pPr>
            <a:r>
              <a:rPr lang="en" sz="2500"/>
              <a:t>Head 3 → semantic similarity ("နန်းကြီးသုပ်" &amp; "စားချင်" both food-related) …and so on.</a:t>
            </a:r>
            <a:endParaRPr sz="2500"/>
          </a:p>
          <a:p>
            <a:pPr indent="-375443" lvl="0" marL="457200" rtl="0" algn="l">
              <a:lnSpc>
                <a:spcPct val="115000"/>
              </a:lnSpc>
              <a:spcBef>
                <a:spcPts val="0"/>
              </a:spcBef>
              <a:spcAft>
                <a:spcPts val="0"/>
              </a:spcAft>
              <a:buSzPct val="100000"/>
              <a:buChar char="●"/>
            </a:pPr>
            <a:r>
              <a:rPr lang="en" sz="2500"/>
              <a:t>After computing all heads, Transformer concatenates their outputs and applies a final linear projection.</a:t>
            </a:r>
            <a:endParaRPr sz="25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LLMs (myUDTree)</a:t>
            </a:r>
            <a:endParaRPr/>
          </a:p>
        </p:txBody>
      </p:sp>
      <p:sp>
        <p:nvSpPr>
          <p:cNvPr id="570" name="Google Shape;570;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81"/>
          <p:cNvSpPr txBox="1"/>
          <p:nvPr>
            <p:ph type="title"/>
          </p:nvPr>
        </p:nvSpPr>
        <p:spPr>
          <a:xfrm>
            <a:off x="907665" y="4310529"/>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GitHub Link: </a:t>
            </a:r>
            <a:r>
              <a:rPr lang="en" sz="1920" u="sng">
                <a:solidFill>
                  <a:schemeClr val="hlink"/>
                </a:solidFill>
                <a:hlinkClick r:id="rId3"/>
              </a:rPr>
              <a:t>https://github.com/ye-kyaw-thu/myUDTree</a:t>
            </a:r>
            <a:r>
              <a:rPr lang="en" sz="1920"/>
              <a:t> </a:t>
            </a:r>
            <a:r>
              <a:rPr lang="en" sz="1920"/>
              <a:t>  </a:t>
            </a:r>
            <a:endParaRPr sz="1920"/>
          </a:p>
        </p:txBody>
      </p:sp>
      <p:sp>
        <p:nvSpPr>
          <p:cNvPr id="572" name="Google Shape;572;p81"/>
          <p:cNvSpPr txBox="1"/>
          <p:nvPr>
            <p:ph idx="1" type="body"/>
          </p:nvPr>
        </p:nvSpPr>
        <p:spPr>
          <a:xfrm>
            <a:off x="311700" y="2883900"/>
            <a:ext cx="8577900" cy="1251300"/>
          </a:xfrm>
          <a:prstGeom prst="rect">
            <a:avLst/>
          </a:prstGeom>
          <a:noFill/>
          <a:ln>
            <a:noFill/>
          </a:ln>
        </p:spPr>
        <p:txBody>
          <a:bodyPr anchorCtr="0" anchor="t" bIns="91425" lIns="91425" spcFirstLastPara="1" rIns="91425" wrap="square" tIns="91425">
            <a:normAutofit fontScale="70000"/>
          </a:bodyPr>
          <a:lstStyle/>
          <a:p>
            <a:pPr indent="-339725" lvl="0" marL="457200" rtl="0" algn="l">
              <a:lnSpc>
                <a:spcPct val="115000"/>
              </a:lnSpc>
              <a:spcBef>
                <a:spcPts val="0"/>
              </a:spcBef>
              <a:spcAft>
                <a:spcPts val="0"/>
              </a:spcAft>
              <a:buSzPct val="100000"/>
              <a:buChar char="●"/>
            </a:pPr>
            <a:r>
              <a:rPr lang="en" sz="2500"/>
              <a:t>တကယ်တမ်းက စာကြောင်း ထဲမှာပါဝင်တဲ့ စာလုံးတွေ တစ်လုံးနဲ့ တစ်လုံး ဘယ်လို ဆက်စပ်နေသလဲ ဆိုတာကို ကွန်ပျူတာက နားလည်ဖို့ဆိုတာ လွယ်ကူတဲ့ အလုပ် မဟုတ်ပါ</a:t>
            </a:r>
            <a:endParaRPr sz="2500"/>
          </a:p>
          <a:p>
            <a:pPr indent="-339725" lvl="0" marL="457200" rtl="0" algn="l">
              <a:lnSpc>
                <a:spcPct val="115000"/>
              </a:lnSpc>
              <a:spcBef>
                <a:spcPts val="0"/>
              </a:spcBef>
              <a:spcAft>
                <a:spcPts val="0"/>
              </a:spcAft>
              <a:buSzPct val="100000"/>
              <a:buChar char="●"/>
            </a:pPr>
            <a:r>
              <a:rPr lang="en" sz="2500"/>
              <a:t>ဇာဇာလှိုင် (ဒေါက်တာတန်း KMITL., Thailand) နဲ့ အတူ လုပ်ခဲ့တဲ့ myUDTree</a:t>
            </a:r>
            <a:endParaRPr sz="2500"/>
          </a:p>
        </p:txBody>
      </p:sp>
      <p:pic>
        <p:nvPicPr>
          <p:cNvPr id="573" name="Google Shape;573;p81"/>
          <p:cNvPicPr preferRelativeResize="0"/>
          <p:nvPr/>
        </p:nvPicPr>
        <p:blipFill>
          <a:blip r:embed="rId4">
            <a:alphaModFix/>
          </a:blip>
          <a:stretch>
            <a:fillRect/>
          </a:stretch>
        </p:blipFill>
        <p:spPr>
          <a:xfrm>
            <a:off x="302549" y="1039893"/>
            <a:ext cx="8520601" cy="162295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Transformer</a:t>
            </a:r>
            <a:endParaRPr/>
          </a:p>
        </p:txBody>
      </p:sp>
      <p:sp>
        <p:nvSpPr>
          <p:cNvPr id="579" name="Google Shape;579;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0" name="Google Shape;580;p82"/>
          <p:cNvSpPr txBox="1"/>
          <p:nvPr>
            <p:ph idx="1" type="body"/>
          </p:nvPr>
        </p:nvSpPr>
        <p:spPr>
          <a:xfrm>
            <a:off x="489850" y="897975"/>
            <a:ext cx="8256000" cy="3918900"/>
          </a:xfrm>
          <a:prstGeom prst="rect">
            <a:avLst/>
          </a:prstGeom>
          <a:noFill/>
          <a:ln>
            <a:noFill/>
          </a:ln>
        </p:spPr>
        <p:txBody>
          <a:bodyPr anchorCtr="0" anchor="t" bIns="91425" lIns="91425" spcFirstLastPara="1" rIns="91425" wrap="square" tIns="91425">
            <a:normAutofit lnSpcReduction="20000"/>
          </a:bodyPr>
          <a:lstStyle/>
          <a:p>
            <a:pPr indent="-387350" lvl="0" marL="457200" rtl="0" algn="l">
              <a:lnSpc>
                <a:spcPct val="115000"/>
              </a:lnSpc>
              <a:spcBef>
                <a:spcPts val="0"/>
              </a:spcBef>
              <a:spcAft>
                <a:spcPts val="0"/>
              </a:spcAft>
              <a:buSzPts val="2500"/>
              <a:buChar char="●"/>
            </a:pPr>
            <a:r>
              <a:rPr lang="en" sz="2500"/>
              <a:t>Transformer architecture ကို အသေးစိတ် သိချင်ရင်တော့ Attention is All you Need ဆိုတဲ့ စာတမ်းကို အချိန်ယူဖတ်ကြည့်ပါ</a:t>
            </a:r>
            <a:endParaRPr sz="2500"/>
          </a:p>
          <a:p>
            <a:pPr indent="-387350" lvl="0" marL="457200" rtl="0" algn="l">
              <a:lnSpc>
                <a:spcPct val="115000"/>
              </a:lnSpc>
              <a:spcBef>
                <a:spcPts val="0"/>
              </a:spcBef>
              <a:spcAft>
                <a:spcPts val="0"/>
              </a:spcAft>
              <a:buSzPts val="2500"/>
              <a:buChar char="●"/>
            </a:pPr>
            <a:r>
              <a:rPr lang="en" sz="2500"/>
              <a:t>ကိုယ်တိုင် transformer model အသေးလေးကို coding လုပ်ကြည့်ပါ</a:t>
            </a:r>
            <a:endParaRPr sz="2500"/>
          </a:p>
          <a:p>
            <a:pPr indent="-387350" lvl="0" marL="457200" rtl="0" algn="l">
              <a:lnSpc>
                <a:spcPct val="115000"/>
              </a:lnSpc>
              <a:spcBef>
                <a:spcPts val="0"/>
              </a:spcBef>
              <a:spcAft>
                <a:spcPts val="0"/>
              </a:spcAft>
              <a:buSzPts val="2500"/>
              <a:buChar char="●"/>
            </a:pPr>
            <a:r>
              <a:rPr lang="en" sz="2500"/>
              <a:t>ရှိပြီးသား Transformer model ကွဲ အမျိုးမျိုးကို စမ်းသုံးကြည့်ပါ</a:t>
            </a:r>
            <a:endParaRPr sz="2500"/>
          </a:p>
          <a:p>
            <a:pPr indent="-387350" lvl="0" marL="457200" rtl="0" algn="l">
              <a:lnSpc>
                <a:spcPct val="115000"/>
              </a:lnSpc>
              <a:spcBef>
                <a:spcPts val="0"/>
              </a:spcBef>
              <a:spcAft>
                <a:spcPts val="0"/>
              </a:spcAft>
              <a:buSzPts val="2500"/>
              <a:buChar char="●"/>
            </a:pPr>
            <a:r>
              <a:rPr lang="en" sz="2500"/>
              <a:t>Neural Network အခြေခံလည်းသိဖို့ လိုအပ်ပါတယ်</a:t>
            </a:r>
            <a:endParaRPr sz="2500"/>
          </a:p>
          <a:p>
            <a:pPr indent="-387350" lvl="0" marL="457200" rtl="0" algn="l">
              <a:lnSpc>
                <a:spcPct val="115000"/>
              </a:lnSpc>
              <a:spcBef>
                <a:spcPts val="0"/>
              </a:spcBef>
              <a:spcAft>
                <a:spcPts val="0"/>
              </a:spcAft>
              <a:buSzPts val="2500"/>
              <a:buChar char="●"/>
            </a:pPr>
            <a:r>
              <a:rPr lang="en" sz="2500"/>
              <a:t>ထဲထဲဝင်ဝင် သိဖို့က သင်္ချာတချို့လည်း နားလည်ဖို့ လိုအပ်ပါတယ်</a:t>
            </a:r>
            <a:endParaRPr sz="25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Transformer (Attention is All you Need)</a:t>
            </a:r>
            <a:endParaRPr/>
          </a:p>
        </p:txBody>
      </p:sp>
      <p:sp>
        <p:nvSpPr>
          <p:cNvPr id="586" name="Google Shape;586;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87" name="Google Shape;587;p83"/>
          <p:cNvPicPr preferRelativeResize="0"/>
          <p:nvPr/>
        </p:nvPicPr>
        <p:blipFill>
          <a:blip r:embed="rId3">
            <a:alphaModFix/>
          </a:blip>
          <a:stretch>
            <a:fillRect/>
          </a:stretch>
        </p:blipFill>
        <p:spPr>
          <a:xfrm>
            <a:off x="441368" y="927123"/>
            <a:ext cx="8160749" cy="389117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Natural Language Processing &amp; Large Language Model </a:t>
            </a:r>
            <a:endParaRPr/>
          </a:p>
        </p:txBody>
      </p:sp>
      <p:sp>
        <p:nvSpPr>
          <p:cNvPr id="141" name="Google Shape;14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2" name="Google Shape;142;p30"/>
          <p:cNvSpPr txBox="1"/>
          <p:nvPr>
            <p:ph type="title"/>
          </p:nvPr>
        </p:nvSpPr>
        <p:spPr>
          <a:xfrm>
            <a:off x="1987325" y="4191325"/>
            <a:ext cx="6484800" cy="778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Differentiation between LLM and NLP</a:t>
            </a:r>
            <a:endParaRPr sz="1920"/>
          </a:p>
          <a:p>
            <a:pPr indent="0" lvl="0" marL="0" rtl="0" algn="l">
              <a:lnSpc>
                <a:spcPct val="100000"/>
              </a:lnSpc>
              <a:spcBef>
                <a:spcPts val="0"/>
              </a:spcBef>
              <a:spcAft>
                <a:spcPts val="0"/>
              </a:spcAft>
              <a:buSzPts val="2800"/>
              <a:buNone/>
            </a:pPr>
            <a:r>
              <a:rPr lang="en" sz="1920"/>
              <a:t>(source: </a:t>
            </a:r>
            <a:r>
              <a:rPr lang="en" sz="1920" u="sng">
                <a:solidFill>
                  <a:schemeClr val="hlink"/>
                </a:solidFill>
                <a:hlinkClick r:id="rId3"/>
              </a:rPr>
              <a:t>https://www.geeksforgeeks.org/nlp/nlp-vs-llm/</a:t>
            </a:r>
            <a:r>
              <a:rPr lang="en" sz="1920"/>
              <a:t> )</a:t>
            </a:r>
            <a:endParaRPr sz="1920"/>
          </a:p>
        </p:txBody>
      </p:sp>
      <p:pic>
        <p:nvPicPr>
          <p:cNvPr id="143" name="Google Shape;143;p30" title="nlp_ml_llms_eg.png"/>
          <p:cNvPicPr preferRelativeResize="0"/>
          <p:nvPr/>
        </p:nvPicPr>
        <p:blipFill>
          <a:blip r:embed="rId4">
            <a:alphaModFix/>
          </a:blip>
          <a:stretch>
            <a:fillRect/>
          </a:stretch>
        </p:blipFill>
        <p:spPr>
          <a:xfrm>
            <a:off x="1204150" y="898300"/>
            <a:ext cx="6484850" cy="31838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LLMs (GPT-2, myPoetry)</a:t>
            </a:r>
            <a:endParaRPr/>
          </a:p>
        </p:txBody>
      </p:sp>
      <p:sp>
        <p:nvSpPr>
          <p:cNvPr id="593" name="Google Shape;593;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4" name="Google Shape;594;p84"/>
          <p:cNvSpPr txBox="1"/>
          <p:nvPr>
            <p:ph type="title"/>
          </p:nvPr>
        </p:nvSpPr>
        <p:spPr>
          <a:xfrm>
            <a:off x="907665" y="439697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GitHub Link: </a:t>
            </a:r>
            <a:r>
              <a:rPr lang="en" sz="1920" u="sng">
                <a:solidFill>
                  <a:schemeClr val="hlink"/>
                </a:solidFill>
                <a:hlinkClick r:id="rId3"/>
              </a:rPr>
              <a:t>https://github.com/ye-kyaw-thu/myPoetry</a:t>
            </a:r>
            <a:r>
              <a:rPr lang="en" sz="1920"/>
              <a:t> </a:t>
            </a:r>
            <a:r>
              <a:rPr lang="en" sz="1920"/>
              <a:t> </a:t>
            </a:r>
            <a:endParaRPr sz="1920"/>
          </a:p>
        </p:txBody>
      </p:sp>
      <p:pic>
        <p:nvPicPr>
          <p:cNvPr id="595" name="Google Shape;595;p84"/>
          <p:cNvPicPr preferRelativeResize="0"/>
          <p:nvPr/>
        </p:nvPicPr>
        <p:blipFill>
          <a:blip r:embed="rId4">
            <a:alphaModFix/>
          </a:blip>
          <a:stretch>
            <a:fillRect/>
          </a:stretch>
        </p:blipFill>
        <p:spPr>
          <a:xfrm>
            <a:off x="469366" y="941525"/>
            <a:ext cx="5083898" cy="3303050"/>
          </a:xfrm>
          <a:prstGeom prst="rect">
            <a:avLst/>
          </a:prstGeom>
          <a:noFill/>
          <a:ln>
            <a:noFill/>
          </a:ln>
          <a:effectLst>
            <a:outerShdw blurRad="57150" rotWithShape="0" algn="bl" dir="5400000" dist="19050">
              <a:srgbClr val="000000">
                <a:alpha val="50000"/>
              </a:srgbClr>
            </a:outerShdw>
          </a:effectLst>
        </p:spPr>
      </p:pic>
      <p:sp>
        <p:nvSpPr>
          <p:cNvPr id="596" name="Google Shape;596;p84"/>
          <p:cNvSpPr txBox="1"/>
          <p:nvPr>
            <p:ph idx="1" type="body"/>
          </p:nvPr>
        </p:nvSpPr>
        <p:spPr>
          <a:xfrm>
            <a:off x="5820650" y="789125"/>
            <a:ext cx="3069000" cy="3607800"/>
          </a:xfrm>
          <a:prstGeom prst="rect">
            <a:avLst/>
          </a:prstGeom>
          <a:noFill/>
          <a:ln>
            <a:noFill/>
          </a:ln>
        </p:spPr>
        <p:txBody>
          <a:bodyPr anchorCtr="0" anchor="t" bIns="91425" lIns="91425" spcFirstLastPara="1" rIns="91425" wrap="square" tIns="91425">
            <a:normAutofit lnSpcReduction="20000"/>
          </a:bodyPr>
          <a:lstStyle/>
          <a:p>
            <a:pPr indent="-387350" lvl="0" marL="457200" rtl="0" algn="l">
              <a:lnSpc>
                <a:spcPct val="115000"/>
              </a:lnSpc>
              <a:spcBef>
                <a:spcPts val="0"/>
              </a:spcBef>
              <a:spcAft>
                <a:spcPts val="0"/>
              </a:spcAft>
              <a:buSzPts val="2500"/>
              <a:buChar char="●"/>
            </a:pPr>
            <a:r>
              <a:rPr lang="en" sz="2500"/>
              <a:t>ခိုင်ဆုဝေ (လက်ရှိမှာ Akita Univ, Japan) နဲ့ အတူ လုပ်ခဲ့တဲ့ အလုပ်ပါ</a:t>
            </a:r>
            <a:endParaRPr sz="2500"/>
          </a:p>
          <a:p>
            <a:pPr indent="-387350" lvl="0" marL="457200" rtl="0" algn="l">
              <a:lnSpc>
                <a:spcPct val="115000"/>
              </a:lnSpc>
              <a:spcBef>
                <a:spcPts val="0"/>
              </a:spcBef>
              <a:spcAft>
                <a:spcPts val="0"/>
              </a:spcAft>
              <a:buSzPts val="2500"/>
              <a:buChar char="●"/>
            </a:pPr>
            <a:r>
              <a:rPr lang="en" sz="2500"/>
              <a:t>မြန်မာကဗျာတွေကို GPT-2 model နဲ့ generate လုပ်တဲ့ experiment</a:t>
            </a:r>
            <a:endParaRPr sz="25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LLMs</a:t>
            </a:r>
            <a:endParaRPr/>
          </a:p>
        </p:txBody>
      </p:sp>
      <p:sp>
        <p:nvSpPr>
          <p:cNvPr id="602" name="Google Shape;602;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3" name="Google Shape;603;p85"/>
          <p:cNvSpPr txBox="1"/>
          <p:nvPr>
            <p:ph type="title"/>
          </p:nvPr>
        </p:nvSpPr>
        <p:spPr>
          <a:xfrm>
            <a:off x="187297" y="4555458"/>
            <a:ext cx="68358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source</a:t>
            </a:r>
            <a:r>
              <a:rPr lang="en" sz="1920"/>
              <a:t>: </a:t>
            </a:r>
            <a:r>
              <a:rPr lang="en" sz="1920" u="sng">
                <a:solidFill>
                  <a:schemeClr val="hlink"/>
                </a:solidFill>
                <a:hlinkClick r:id="rId3"/>
              </a:rPr>
              <a:t>https://arxiv.org/pdf/2408.13296</a:t>
            </a:r>
            <a:r>
              <a:rPr lang="en" sz="1920"/>
              <a:t> </a:t>
            </a:r>
            <a:endParaRPr sz="1920"/>
          </a:p>
        </p:txBody>
      </p:sp>
      <p:pic>
        <p:nvPicPr>
          <p:cNvPr id="604" name="Google Shape;604;p85"/>
          <p:cNvPicPr preferRelativeResize="0"/>
          <p:nvPr/>
        </p:nvPicPr>
        <p:blipFill>
          <a:blip r:embed="rId4">
            <a:alphaModFix/>
          </a:blip>
          <a:stretch>
            <a:fillRect/>
          </a:stretch>
        </p:blipFill>
        <p:spPr>
          <a:xfrm>
            <a:off x="1409795" y="259436"/>
            <a:ext cx="5188874" cy="4302100"/>
          </a:xfrm>
          <a:prstGeom prst="rect">
            <a:avLst/>
          </a:prstGeom>
          <a:noFill/>
          <a:ln>
            <a:noFill/>
          </a:ln>
          <a:effectLst>
            <a:outerShdw blurRad="57150" rotWithShape="0" algn="bl" dir="5400000" dist="19050">
              <a:srgbClr val="000000">
                <a:alpha val="50000"/>
              </a:srgbClr>
            </a:outerShdw>
          </a:effectLst>
        </p:spPr>
      </p:pic>
      <p:sp>
        <p:nvSpPr>
          <p:cNvPr id="605" name="Google Shape;605;p85"/>
          <p:cNvSpPr txBox="1"/>
          <p:nvPr>
            <p:ph idx="1" type="body"/>
          </p:nvPr>
        </p:nvSpPr>
        <p:spPr>
          <a:xfrm>
            <a:off x="6555453" y="2972750"/>
            <a:ext cx="2435100" cy="1253400"/>
          </a:xfrm>
          <a:prstGeom prst="rect">
            <a:avLst/>
          </a:prstGeom>
          <a:noFill/>
          <a:ln>
            <a:noFill/>
          </a:ln>
        </p:spPr>
        <p:txBody>
          <a:bodyPr anchorCtr="0" anchor="t" bIns="91425" lIns="91425" spcFirstLastPara="1" rIns="91425" wrap="square" tIns="91425">
            <a:normAutofit fontScale="70000" lnSpcReduction="20000"/>
          </a:bodyPr>
          <a:lstStyle/>
          <a:p>
            <a:pPr indent="-339725" lvl="0" marL="457200" rtl="0" algn="l">
              <a:lnSpc>
                <a:spcPct val="115000"/>
              </a:lnSpc>
              <a:spcBef>
                <a:spcPts val="0"/>
              </a:spcBef>
              <a:spcAft>
                <a:spcPts val="0"/>
              </a:spcAft>
              <a:buSzPct val="100000"/>
              <a:buChar char="●"/>
            </a:pPr>
            <a:r>
              <a:rPr lang="en" sz="2500"/>
              <a:t>various dimensions of Large Language Models (LLMs)</a:t>
            </a:r>
            <a:endParaRPr sz="25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 (myContradict)</a:t>
            </a:r>
            <a:endParaRPr/>
          </a:p>
        </p:txBody>
      </p:sp>
      <p:sp>
        <p:nvSpPr>
          <p:cNvPr id="611" name="Google Shape;611;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2" name="Google Shape;612;p86"/>
          <p:cNvSpPr txBox="1"/>
          <p:nvPr>
            <p:ph type="title"/>
          </p:nvPr>
        </p:nvSpPr>
        <p:spPr>
          <a:xfrm>
            <a:off x="965295" y="439697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GitHub Link: </a:t>
            </a:r>
            <a:r>
              <a:rPr lang="en" sz="1920" u="sng">
                <a:solidFill>
                  <a:schemeClr val="hlink"/>
                </a:solidFill>
                <a:hlinkClick r:id="rId3"/>
              </a:rPr>
              <a:t>https://github.com/ye-kyaw-thu/myContradict</a:t>
            </a:r>
            <a:r>
              <a:rPr lang="en" sz="1920"/>
              <a:t> </a:t>
            </a:r>
            <a:endParaRPr sz="1920"/>
          </a:p>
        </p:txBody>
      </p:sp>
      <p:pic>
        <p:nvPicPr>
          <p:cNvPr id="613" name="Google Shape;613;p86"/>
          <p:cNvPicPr preferRelativeResize="0"/>
          <p:nvPr/>
        </p:nvPicPr>
        <p:blipFill>
          <a:blip r:embed="rId4">
            <a:alphaModFix/>
          </a:blip>
          <a:stretch>
            <a:fillRect/>
          </a:stretch>
        </p:blipFill>
        <p:spPr>
          <a:xfrm>
            <a:off x="815148" y="875570"/>
            <a:ext cx="6671623" cy="34554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a:t>
            </a:r>
            <a:r>
              <a:rPr lang="en"/>
              <a:t> (myContradict)</a:t>
            </a:r>
            <a:endParaRPr/>
          </a:p>
        </p:txBody>
      </p:sp>
      <p:sp>
        <p:nvSpPr>
          <p:cNvPr id="619" name="Google Shape;619;p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0" name="Google Shape;620;p87"/>
          <p:cNvSpPr txBox="1"/>
          <p:nvPr>
            <p:ph idx="1" type="body"/>
          </p:nvPr>
        </p:nvSpPr>
        <p:spPr>
          <a:xfrm>
            <a:off x="417809" y="3808398"/>
            <a:ext cx="8298900" cy="775800"/>
          </a:xfrm>
          <a:prstGeom prst="rect">
            <a:avLst/>
          </a:prstGeom>
          <a:noFill/>
          <a:ln>
            <a:noFill/>
          </a:ln>
        </p:spPr>
        <p:txBody>
          <a:bodyPr anchorCtr="0" anchor="t" bIns="91425" lIns="91425" spcFirstLastPara="1" rIns="91425" wrap="square" tIns="91425">
            <a:normAutofit fontScale="77500" lnSpcReduction="20000"/>
          </a:bodyPr>
          <a:lstStyle/>
          <a:p>
            <a:pPr indent="-351631" lvl="0" marL="457200" rtl="0" algn="l">
              <a:lnSpc>
                <a:spcPct val="115000"/>
              </a:lnSpc>
              <a:spcBef>
                <a:spcPts val="0"/>
              </a:spcBef>
              <a:spcAft>
                <a:spcPts val="0"/>
              </a:spcAft>
              <a:buSzPct val="100000"/>
              <a:buChar char="●"/>
            </a:pPr>
            <a:r>
              <a:rPr lang="en" sz="2500"/>
              <a:t>အိမြတ်နွယ် (KMITL)၊ သူရအောင် (KMITL) တို့ LU Lab မှာ ၂၀၂၄ က internship သုံးလ ဆင်းစဉ်မှာ အတူတူလုပ်ခဲ့ကြတဲ့ အလုပ်ပါ</a:t>
            </a:r>
            <a:endParaRPr sz="2500"/>
          </a:p>
        </p:txBody>
      </p:sp>
      <p:pic>
        <p:nvPicPr>
          <p:cNvPr id="621" name="Google Shape;621;p87"/>
          <p:cNvPicPr preferRelativeResize="0"/>
          <p:nvPr/>
        </p:nvPicPr>
        <p:blipFill>
          <a:blip r:embed="rId3">
            <a:alphaModFix/>
          </a:blip>
          <a:stretch>
            <a:fillRect/>
          </a:stretch>
        </p:blipFill>
        <p:spPr>
          <a:xfrm>
            <a:off x="633923" y="946774"/>
            <a:ext cx="7672424" cy="26083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a:t>
            </a:r>
            <a:r>
              <a:rPr lang="en"/>
              <a:t> (myParaphrase)</a:t>
            </a:r>
            <a:endParaRPr/>
          </a:p>
        </p:txBody>
      </p:sp>
      <p:sp>
        <p:nvSpPr>
          <p:cNvPr id="627" name="Google Shape;627;p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88"/>
          <p:cNvSpPr txBox="1"/>
          <p:nvPr>
            <p:ph type="title"/>
          </p:nvPr>
        </p:nvSpPr>
        <p:spPr>
          <a:xfrm>
            <a:off x="965295" y="439697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GitHub Link: </a:t>
            </a:r>
            <a:r>
              <a:rPr lang="en" sz="1920" u="sng">
                <a:solidFill>
                  <a:schemeClr val="hlink"/>
                </a:solidFill>
                <a:hlinkClick r:id="rId3"/>
              </a:rPr>
              <a:t>https://github.com/ye-kyaw-thu/myParaphrase</a:t>
            </a:r>
            <a:r>
              <a:rPr lang="en" sz="1920"/>
              <a:t> </a:t>
            </a:r>
            <a:endParaRPr sz="1920"/>
          </a:p>
        </p:txBody>
      </p:sp>
      <p:pic>
        <p:nvPicPr>
          <p:cNvPr id="629" name="Google Shape;629;p88"/>
          <p:cNvPicPr preferRelativeResize="0"/>
          <p:nvPr/>
        </p:nvPicPr>
        <p:blipFill>
          <a:blip r:embed="rId4">
            <a:alphaModFix/>
          </a:blip>
          <a:stretch>
            <a:fillRect/>
          </a:stretch>
        </p:blipFill>
        <p:spPr>
          <a:xfrm>
            <a:off x="454959" y="941525"/>
            <a:ext cx="8285617" cy="3303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a:t>
            </a:r>
            <a:r>
              <a:rPr lang="en"/>
              <a:t> (myParaphrase)</a:t>
            </a:r>
            <a:endParaRPr/>
          </a:p>
        </p:txBody>
      </p:sp>
      <p:sp>
        <p:nvSpPr>
          <p:cNvPr id="635" name="Google Shape;635;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6" name="Google Shape;636;p89"/>
          <p:cNvSpPr txBox="1"/>
          <p:nvPr>
            <p:ph type="title"/>
          </p:nvPr>
        </p:nvSpPr>
        <p:spPr>
          <a:xfrm>
            <a:off x="965295" y="433934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GitHub Link: </a:t>
            </a:r>
            <a:r>
              <a:rPr lang="en" sz="1920" u="sng">
                <a:solidFill>
                  <a:schemeClr val="hlink"/>
                </a:solidFill>
                <a:hlinkClick r:id="rId3"/>
              </a:rPr>
              <a:t>https://github.com/ye-kyaw-thu/myParaphrase</a:t>
            </a:r>
            <a:r>
              <a:rPr lang="en" sz="1920"/>
              <a:t> </a:t>
            </a:r>
            <a:endParaRPr sz="1920"/>
          </a:p>
        </p:txBody>
      </p:sp>
      <p:sp>
        <p:nvSpPr>
          <p:cNvPr id="637" name="Google Shape;637;p89"/>
          <p:cNvSpPr txBox="1"/>
          <p:nvPr>
            <p:ph idx="1" type="body"/>
          </p:nvPr>
        </p:nvSpPr>
        <p:spPr>
          <a:xfrm>
            <a:off x="489850" y="817940"/>
            <a:ext cx="8068200" cy="3509100"/>
          </a:xfrm>
          <a:prstGeom prst="rect">
            <a:avLst/>
          </a:prstGeom>
          <a:noFill/>
          <a:ln>
            <a:noFill/>
          </a:ln>
        </p:spPr>
        <p:txBody>
          <a:bodyPr anchorCtr="0" anchor="t" bIns="91425" lIns="91425" spcFirstLastPara="1" rIns="91425" wrap="square" tIns="91425">
            <a:normAutofit fontScale="77500" lnSpcReduction="20000"/>
          </a:bodyPr>
          <a:lstStyle/>
          <a:p>
            <a:pPr indent="-351631" lvl="0" marL="457200" rtl="0" algn="l">
              <a:lnSpc>
                <a:spcPct val="115000"/>
              </a:lnSpc>
              <a:spcBef>
                <a:spcPts val="0"/>
              </a:spcBef>
              <a:spcAft>
                <a:spcPts val="0"/>
              </a:spcAft>
              <a:buSzPct val="100000"/>
              <a:buChar char="●"/>
            </a:pPr>
            <a:r>
              <a:rPr lang="en" sz="2500"/>
              <a:t>ဒီ corpus က paraphrase လို့ခေါ်တဲ့ စကားလုံး မတူတာတွေကို သုံးထားပေမဲ့ စာကြောင်း တစ်ကြောင်းလုံးအနေနဲ့က အဓိပ္ပါယ်အားဖြင့် တူတယ်၊ မတူဘူး ဆိုတာကို ကွန်ပျူတာက ခွဲခြား သိနိုင်တဲ့ မော်ဒယ်ကို စမ်းဆောက်ကြည့်ဖို့အတွက် အသုံးပြုဖို့ ရည်ရွယ်ပြီး ဆောက်ခဲ့တဲ့ corpus တစ်ခုပါ။ မြန်မာစာ NLP သုတေသန အလုပ်အတွက် အသုံးဝင်ပါလိမ့်မယ်။ ကျွန်တော်နဲ့ ကျွန်တော့ Ph.D. ကျောင်းသူ မမြင့်မြင့်ဌေး တို့က ၂နှစ်ကျော် အချိန်ယူ ပြင်ဆင်ထားခဲ့ကြတာပါ။ စာကြောင်းရေ စုစုပေါင်း လေးသောင်းလေးရာကျော် ရှိပါတယ်။ open-test data အနေနဲ့လည်း သပ်သပ် စာကြောင်းရေ တစ်ထောင်ကို ပြင်ဆင်ခဲ့ကြပါတယ်။</a:t>
            </a:r>
            <a:endParaRPr sz="2500"/>
          </a:p>
          <a:p>
            <a:pPr indent="-351631" lvl="0" marL="457200" rtl="0" algn="l">
              <a:lnSpc>
                <a:spcPct val="115000"/>
              </a:lnSpc>
              <a:spcBef>
                <a:spcPts val="0"/>
              </a:spcBef>
              <a:spcAft>
                <a:spcPts val="0"/>
              </a:spcAft>
              <a:buSzPct val="100000"/>
              <a:buChar char="●"/>
            </a:pPr>
            <a:r>
              <a:rPr lang="en" sz="2500"/>
              <a:t>ခုချိန်မှာတော့ LLM တွေကို သုံးပြီး synthetic parallel data တွေလည်း ထုတ်တာမျိုး လုပ်လို့ ရပါတယ်။ လူကတော့ ပြန်စစ်ဖို့ လိုအပ်လိမ့်မယ်။ </a:t>
            </a:r>
            <a:endParaRPr sz="25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0"/>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 (</a:t>
            </a:r>
            <a:r>
              <a:rPr lang="en"/>
              <a:t>Testing LLM Intelligence)</a:t>
            </a:r>
            <a:endParaRPr/>
          </a:p>
        </p:txBody>
      </p:sp>
      <p:sp>
        <p:nvSpPr>
          <p:cNvPr id="643" name="Google Shape;643;p90"/>
          <p:cNvSpPr txBox="1"/>
          <p:nvPr>
            <p:ph idx="1" type="body"/>
          </p:nvPr>
        </p:nvSpPr>
        <p:spPr>
          <a:xfrm>
            <a:off x="311700" y="944926"/>
            <a:ext cx="8520600" cy="3846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84706"/>
              <a:buNone/>
            </a:pPr>
            <a:r>
              <a:rPr lang="en" sz="2500"/>
              <a:t>To assess the intelligence of large language models (LLMs), I conducted experiments focusing on two key dimensions: </a:t>
            </a:r>
            <a:endParaRPr sz="2500"/>
          </a:p>
          <a:p>
            <a:pPr indent="-363537" lvl="0" marL="457200" rtl="0" algn="l">
              <a:lnSpc>
                <a:spcPct val="115000"/>
              </a:lnSpc>
              <a:spcBef>
                <a:spcPts val="1200"/>
              </a:spcBef>
              <a:spcAft>
                <a:spcPts val="0"/>
              </a:spcAft>
              <a:buSzPct val="100000"/>
              <a:buAutoNum type="arabicPeriod"/>
            </a:pPr>
            <a:r>
              <a:rPr lang="en" sz="2500"/>
              <a:t>Multimodal reasoning testing: ChatGPT-4o's ability to interpret and explain the meaning behind a cartoon image, and </a:t>
            </a:r>
            <a:endParaRPr sz="2500"/>
          </a:p>
          <a:p>
            <a:pPr indent="-363537" lvl="0" marL="457200" rtl="0" algn="l">
              <a:lnSpc>
                <a:spcPct val="115000"/>
              </a:lnSpc>
              <a:spcBef>
                <a:spcPts val="0"/>
              </a:spcBef>
              <a:spcAft>
                <a:spcPts val="0"/>
              </a:spcAft>
              <a:buSzPct val="100000"/>
              <a:buAutoNum type="arabicPeriod"/>
            </a:pPr>
            <a:r>
              <a:rPr lang="en" sz="2500"/>
              <a:t>Cross-linguistic comprehension evaluating: Gemini 1.5 Pro's understanding of Myanmar-language proverbs by asking it to explain them in both English and Myanmar. </a:t>
            </a:r>
            <a:endParaRPr sz="2500"/>
          </a:p>
          <a:p>
            <a:pPr indent="0" lvl="0" marL="0" rtl="0" algn="l">
              <a:lnSpc>
                <a:spcPct val="115000"/>
              </a:lnSpc>
              <a:spcBef>
                <a:spcPts val="1200"/>
              </a:spcBef>
              <a:spcAft>
                <a:spcPts val="1200"/>
              </a:spcAft>
              <a:buSzPct val="84706"/>
              <a:buNone/>
            </a:pPr>
            <a:r>
              <a:rPr lang="en" sz="2500"/>
              <a:t>These scenarios examine how well LLMs handle visual abstraction and cultural-linguistic nuance, revealing strengths and limitations in their intelligence.</a:t>
            </a:r>
            <a:endParaRPr sz="2500"/>
          </a:p>
        </p:txBody>
      </p:sp>
      <p:sp>
        <p:nvSpPr>
          <p:cNvPr id="644" name="Google Shape;644;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50" name="Google Shape;650;p91"/>
          <p:cNvPicPr preferRelativeResize="0"/>
          <p:nvPr/>
        </p:nvPicPr>
        <p:blipFill rotWithShape="1">
          <a:blip r:embed="rId3">
            <a:alphaModFix/>
          </a:blip>
          <a:srcRect b="0" l="0" r="0" t="0"/>
          <a:stretch/>
        </p:blipFill>
        <p:spPr>
          <a:xfrm>
            <a:off x="381000" y="1170125"/>
            <a:ext cx="8241304" cy="3645492"/>
          </a:xfrm>
          <a:prstGeom prst="rect">
            <a:avLst/>
          </a:prstGeom>
          <a:noFill/>
          <a:ln>
            <a:noFill/>
          </a:ln>
          <a:effectLst>
            <a:outerShdw blurRad="57150" rotWithShape="0" algn="bl" dir="5400000" dist="19050">
              <a:srgbClr val="000000">
                <a:alpha val="49800"/>
              </a:srgbClr>
            </a:outerShdw>
          </a:effectLst>
        </p:spPr>
      </p:pic>
      <p:sp>
        <p:nvSpPr>
          <p:cNvPr id="651" name="Google Shape;651;p91"/>
          <p:cNvSpPr txBox="1"/>
          <p:nvPr>
            <p:ph type="title"/>
          </p:nvPr>
        </p:nvSpPr>
        <p:spPr>
          <a:xfrm>
            <a:off x="261450" y="140225"/>
            <a:ext cx="8688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 </a:t>
            </a:r>
            <a:r>
              <a:rPr lang="en"/>
              <a:t>Testing LLM Intelligence </a:t>
            </a:r>
            <a:endParaRPr/>
          </a:p>
          <a:p>
            <a:pPr indent="0" lvl="0" marL="0" rtl="0" algn="l">
              <a:lnSpc>
                <a:spcPct val="100000"/>
              </a:lnSpc>
              <a:spcBef>
                <a:spcPts val="0"/>
              </a:spcBef>
              <a:spcAft>
                <a:spcPts val="0"/>
              </a:spcAft>
              <a:buSzPct val="111111"/>
              <a:buNone/>
            </a:pPr>
            <a:r>
              <a:rPr lang="en"/>
              <a:t>(Gemini 2.5 Flash with Myanmar Proverbs)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57" name="Google Shape;657;p92"/>
          <p:cNvSpPr txBox="1"/>
          <p:nvPr>
            <p:ph type="title"/>
          </p:nvPr>
        </p:nvSpPr>
        <p:spPr>
          <a:xfrm>
            <a:off x="261450" y="140225"/>
            <a:ext cx="8688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 </a:t>
            </a:r>
            <a:r>
              <a:rPr lang="en"/>
              <a:t>Testing LLM Intelligence </a:t>
            </a:r>
            <a:endParaRPr/>
          </a:p>
          <a:p>
            <a:pPr indent="0" lvl="0" marL="0" rtl="0" algn="l">
              <a:lnSpc>
                <a:spcPct val="100000"/>
              </a:lnSpc>
              <a:spcBef>
                <a:spcPts val="0"/>
              </a:spcBef>
              <a:spcAft>
                <a:spcPts val="0"/>
              </a:spcAft>
              <a:buSzPct val="111111"/>
              <a:buNone/>
            </a:pPr>
            <a:r>
              <a:rPr lang="en"/>
              <a:t>(Gemini 2.5 Flash with labeled cartoon)</a:t>
            </a:r>
            <a:endParaRPr/>
          </a:p>
        </p:txBody>
      </p:sp>
      <p:pic>
        <p:nvPicPr>
          <p:cNvPr id="658" name="Google Shape;658;p92" title="542577106_10234365317693026_4572743166567898315_n.jpg"/>
          <p:cNvPicPr preferRelativeResize="0"/>
          <p:nvPr/>
        </p:nvPicPr>
        <p:blipFill>
          <a:blip r:embed="rId3">
            <a:alphaModFix/>
          </a:blip>
          <a:stretch>
            <a:fillRect/>
          </a:stretch>
        </p:blipFill>
        <p:spPr>
          <a:xfrm>
            <a:off x="382921" y="1153476"/>
            <a:ext cx="3815782" cy="3797899"/>
          </a:xfrm>
          <a:prstGeom prst="rect">
            <a:avLst/>
          </a:prstGeom>
          <a:noFill/>
          <a:ln>
            <a:noFill/>
          </a:ln>
        </p:spPr>
      </p:pic>
      <p:sp>
        <p:nvSpPr>
          <p:cNvPr id="659" name="Google Shape;659;p92"/>
          <p:cNvSpPr txBox="1"/>
          <p:nvPr>
            <p:ph idx="1" type="body"/>
          </p:nvPr>
        </p:nvSpPr>
        <p:spPr>
          <a:xfrm>
            <a:off x="4351075" y="1019656"/>
            <a:ext cx="4206900" cy="3970200"/>
          </a:xfrm>
          <a:prstGeom prst="rect">
            <a:avLst/>
          </a:prstGeom>
          <a:noFill/>
          <a:ln>
            <a:noFill/>
          </a:ln>
        </p:spPr>
        <p:txBody>
          <a:bodyPr anchorCtr="0" anchor="t" bIns="91425" lIns="91425" spcFirstLastPara="1" rIns="91425" wrap="square" tIns="91425">
            <a:normAutofit fontScale="70000" lnSpcReduction="10000"/>
          </a:bodyPr>
          <a:lstStyle/>
          <a:p>
            <a:pPr indent="-339725" lvl="0" marL="457200" rtl="0" algn="l">
              <a:lnSpc>
                <a:spcPct val="115000"/>
              </a:lnSpc>
              <a:spcBef>
                <a:spcPts val="0"/>
              </a:spcBef>
              <a:spcAft>
                <a:spcPts val="0"/>
              </a:spcAft>
              <a:buSzPct val="100000"/>
              <a:buChar char="●"/>
            </a:pPr>
            <a:r>
              <a:rPr lang="en" sz="2500"/>
              <a:t>Role: You are a professional cartoon caption writer and multilingual visual content analyst.</a:t>
            </a:r>
            <a:endParaRPr sz="2500"/>
          </a:p>
          <a:p>
            <a:pPr indent="-339725" lvl="0" marL="457200" rtl="0" algn="l">
              <a:lnSpc>
                <a:spcPct val="115000"/>
              </a:lnSpc>
              <a:spcBef>
                <a:spcPts val="0"/>
              </a:spcBef>
              <a:spcAft>
                <a:spcPts val="0"/>
              </a:spcAft>
              <a:buSzPct val="100000"/>
              <a:buChar char="●"/>
            </a:pPr>
            <a:r>
              <a:rPr lang="en" sz="2500"/>
              <a:t>Task: You are given a cartoon image. Generate two outputs in four languages (English, Japanese, Chinese, Myanmar):</a:t>
            </a:r>
            <a:endParaRPr sz="2500"/>
          </a:p>
          <a:p>
            <a:pPr indent="-339725" lvl="0" marL="457200" rtl="0" algn="l">
              <a:lnSpc>
                <a:spcPct val="115000"/>
              </a:lnSpc>
              <a:spcBef>
                <a:spcPts val="0"/>
              </a:spcBef>
              <a:spcAft>
                <a:spcPts val="0"/>
              </a:spcAft>
              <a:buSzPct val="100000"/>
              <a:buChar char="●"/>
            </a:pPr>
            <a:r>
              <a:rPr lang="en" sz="2500"/>
              <a:t>1. Caption: A short, witty, and creative caption (≤12 words).  </a:t>
            </a:r>
            <a:endParaRPr sz="2500"/>
          </a:p>
          <a:p>
            <a:pPr indent="-339725" lvl="0" marL="457200" rtl="0" algn="l">
              <a:lnSpc>
                <a:spcPct val="115000"/>
              </a:lnSpc>
              <a:spcBef>
                <a:spcPts val="0"/>
              </a:spcBef>
              <a:spcAft>
                <a:spcPts val="0"/>
              </a:spcAft>
              <a:buSzPct val="100000"/>
              <a:buChar char="●"/>
            </a:pPr>
            <a:r>
              <a:rPr lang="en" sz="2500"/>
              <a:t>2. Description: A concise, neutral summary (2 to 3 sentences) explaining what is happening in the cartoon.  </a:t>
            </a:r>
            <a:endParaRPr sz="25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65" name="Google Shape;665;p93"/>
          <p:cNvSpPr txBox="1"/>
          <p:nvPr>
            <p:ph type="title"/>
          </p:nvPr>
        </p:nvSpPr>
        <p:spPr>
          <a:xfrm>
            <a:off x="261450" y="140225"/>
            <a:ext cx="8688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 </a:t>
            </a:r>
            <a:r>
              <a:rPr lang="en"/>
              <a:t>Testing LLM Intelligence </a:t>
            </a:r>
            <a:endParaRPr/>
          </a:p>
          <a:p>
            <a:pPr indent="0" lvl="0" marL="0" rtl="0" algn="l">
              <a:lnSpc>
                <a:spcPct val="100000"/>
              </a:lnSpc>
              <a:spcBef>
                <a:spcPts val="0"/>
              </a:spcBef>
              <a:spcAft>
                <a:spcPts val="0"/>
              </a:spcAft>
              <a:buSzPct val="111111"/>
              <a:buNone/>
            </a:pPr>
            <a:r>
              <a:rPr lang="en"/>
              <a:t>(Gemini 2.5 Flash with labeled cartoon)</a:t>
            </a:r>
            <a:endParaRPr/>
          </a:p>
        </p:txBody>
      </p:sp>
      <p:pic>
        <p:nvPicPr>
          <p:cNvPr id="666" name="Google Shape;666;p93"/>
          <p:cNvPicPr preferRelativeResize="0"/>
          <p:nvPr/>
        </p:nvPicPr>
        <p:blipFill>
          <a:blip r:embed="rId3">
            <a:alphaModFix/>
          </a:blip>
          <a:stretch>
            <a:fillRect/>
          </a:stretch>
        </p:blipFill>
        <p:spPr>
          <a:xfrm>
            <a:off x="1002450" y="1167405"/>
            <a:ext cx="5809373" cy="35534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Natural Language Processing &amp; Large Language Model </a:t>
            </a:r>
            <a:endParaRPr/>
          </a:p>
        </p:txBody>
      </p:sp>
      <p:sp>
        <p:nvSpPr>
          <p:cNvPr id="149" name="Google Shape;14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31"/>
          <p:cNvSpPr txBox="1"/>
          <p:nvPr>
            <p:ph type="title"/>
          </p:nvPr>
        </p:nvSpPr>
        <p:spPr>
          <a:xfrm>
            <a:off x="311700" y="4004027"/>
            <a:ext cx="8709600" cy="778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a:t>
            </a:r>
            <a:r>
              <a:rPr lang="en" sz="1920"/>
              <a:t>A chronological timeline showcasing the evolution of Large Language Models (LLMs) from 1990 to 2023.</a:t>
            </a:r>
            <a:endParaRPr sz="1920"/>
          </a:p>
          <a:p>
            <a:pPr indent="0" lvl="0" marL="0" rtl="0" algn="l">
              <a:lnSpc>
                <a:spcPct val="100000"/>
              </a:lnSpc>
              <a:spcBef>
                <a:spcPts val="0"/>
              </a:spcBef>
              <a:spcAft>
                <a:spcPts val="0"/>
              </a:spcAft>
              <a:buSzPct val="145833"/>
              <a:buNone/>
            </a:pPr>
            <a:r>
              <a:rPr lang="en" sz="1920"/>
              <a:t>(source: </a:t>
            </a:r>
            <a:r>
              <a:rPr lang="en" sz="1920" u="sng">
                <a:solidFill>
                  <a:schemeClr val="hlink"/>
                </a:solidFill>
                <a:hlinkClick r:id="rId3"/>
              </a:rPr>
              <a:t>https://arxiv.org/pdf/2408.13296</a:t>
            </a:r>
            <a:r>
              <a:rPr lang="en" sz="1920"/>
              <a:t> </a:t>
            </a:r>
            <a:r>
              <a:rPr lang="en" sz="1920"/>
              <a:t> )</a:t>
            </a:r>
            <a:endParaRPr sz="1920"/>
          </a:p>
        </p:txBody>
      </p:sp>
      <p:pic>
        <p:nvPicPr>
          <p:cNvPr id="151" name="Google Shape;151;p31" title="evolution_of_LLMs.png"/>
          <p:cNvPicPr preferRelativeResize="0"/>
          <p:nvPr/>
        </p:nvPicPr>
        <p:blipFill>
          <a:blip r:embed="rId4">
            <a:alphaModFix/>
          </a:blip>
          <a:stretch>
            <a:fillRect/>
          </a:stretch>
        </p:blipFill>
        <p:spPr>
          <a:xfrm>
            <a:off x="440553" y="941525"/>
            <a:ext cx="4804801" cy="3062499"/>
          </a:xfrm>
          <a:prstGeom prst="rect">
            <a:avLst/>
          </a:prstGeom>
          <a:noFill/>
          <a:ln>
            <a:noFill/>
          </a:ln>
          <a:effectLst>
            <a:outerShdw blurRad="57150" rotWithShape="0" algn="bl" dir="5400000" dist="19050">
              <a:srgbClr val="000000">
                <a:alpha val="50000"/>
              </a:srgbClr>
            </a:outerShdw>
          </a:effectLst>
        </p:spPr>
      </p:pic>
      <p:sp>
        <p:nvSpPr>
          <p:cNvPr id="152" name="Google Shape;152;p31"/>
          <p:cNvSpPr txBox="1"/>
          <p:nvPr>
            <p:ph idx="1" type="body"/>
          </p:nvPr>
        </p:nvSpPr>
        <p:spPr>
          <a:xfrm>
            <a:off x="5417250" y="899700"/>
            <a:ext cx="3472200" cy="3327600"/>
          </a:xfrm>
          <a:prstGeom prst="rect">
            <a:avLst/>
          </a:prstGeom>
          <a:noFill/>
          <a:ln>
            <a:noFill/>
          </a:ln>
        </p:spPr>
        <p:txBody>
          <a:bodyPr anchorCtr="0" anchor="t" bIns="91425" lIns="91425" spcFirstLastPara="1" rIns="91425" wrap="square" tIns="91425">
            <a:normAutofit lnSpcReduction="20000"/>
          </a:bodyPr>
          <a:lstStyle/>
          <a:p>
            <a:pPr indent="-387350" lvl="0" marL="457200" rtl="0" algn="l">
              <a:lnSpc>
                <a:spcPct val="115000"/>
              </a:lnSpc>
              <a:spcBef>
                <a:spcPts val="0"/>
              </a:spcBef>
              <a:spcAft>
                <a:spcPts val="0"/>
              </a:spcAft>
              <a:buSzPts val="2500"/>
              <a:buChar char="●"/>
            </a:pPr>
            <a:r>
              <a:rPr lang="en" sz="2500"/>
              <a:t>ကိုယ်တိုင်က statistical LM တွေကနေ Neural LMs, Pretrained LMs, LLMs တွေ အားလုံးနဲ့ NLP အလုပ်တွေ အများကြီး လုပ်ဖြစ်</a:t>
            </a:r>
            <a:endParaRPr sz="25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Summary</a:t>
            </a:r>
            <a:endParaRPr/>
          </a:p>
        </p:txBody>
      </p:sp>
      <p:sp>
        <p:nvSpPr>
          <p:cNvPr id="672" name="Google Shape;672;p94"/>
          <p:cNvSpPr txBox="1"/>
          <p:nvPr>
            <p:ph idx="1" type="body"/>
          </p:nvPr>
        </p:nvSpPr>
        <p:spPr>
          <a:xfrm>
            <a:off x="311700" y="906825"/>
            <a:ext cx="8520600" cy="3756300"/>
          </a:xfrm>
          <a:prstGeom prst="rect">
            <a:avLst/>
          </a:prstGeom>
          <a:noFill/>
          <a:ln>
            <a:noFill/>
          </a:ln>
        </p:spPr>
        <p:txBody>
          <a:bodyPr anchorCtr="0" anchor="t" bIns="91425" lIns="91425" spcFirstLastPara="1" rIns="91425" wrap="square" tIns="91425">
            <a:noAutofit/>
          </a:bodyPr>
          <a:lstStyle/>
          <a:p>
            <a:pPr indent="-357981" lvl="0" marL="457200" rtl="0" algn="l">
              <a:lnSpc>
                <a:spcPct val="115000"/>
              </a:lnSpc>
              <a:spcBef>
                <a:spcPts val="0"/>
              </a:spcBef>
              <a:spcAft>
                <a:spcPts val="0"/>
              </a:spcAft>
              <a:buSzPts val="2038"/>
              <a:buChar char="●"/>
            </a:pPr>
            <a:r>
              <a:rPr lang="en" sz="2037"/>
              <a:t>အဓိက ပြောခဲ့တာတွေက LLM နာမည်ကိုယ်တိုင်ကလည်း ဖော်ပြနေသလို ဘာသာစကားနဲ့ ပတ်သက်နေတဲ့အချက်</a:t>
            </a:r>
            <a:endParaRPr sz="2037"/>
          </a:p>
          <a:p>
            <a:pPr indent="-357981" lvl="0" marL="457200" rtl="0" algn="l">
              <a:lnSpc>
                <a:spcPct val="115000"/>
              </a:lnSpc>
              <a:spcBef>
                <a:spcPts val="0"/>
              </a:spcBef>
              <a:spcAft>
                <a:spcPts val="0"/>
              </a:spcAft>
              <a:buSzPts val="2038"/>
              <a:buChar char="●"/>
            </a:pPr>
            <a:r>
              <a:rPr lang="en" sz="2037"/>
              <a:t>NLP သမားတွေနှစ်ပေါင်းများစွာ လုပ်လာခဲ့တဲ့ statistical language model ဖြစ်တဲ့ word prediction, sentence generation ဆိုတဲ့အခြေခံအပိုင်းတွေက အရေးကြီးကြောင်း</a:t>
            </a:r>
            <a:endParaRPr sz="2037"/>
          </a:p>
          <a:p>
            <a:pPr indent="-357981" lvl="0" marL="457200" rtl="0" algn="l">
              <a:lnSpc>
                <a:spcPct val="115000"/>
              </a:lnSpc>
              <a:spcBef>
                <a:spcPts val="0"/>
              </a:spcBef>
              <a:spcAft>
                <a:spcPts val="0"/>
              </a:spcAft>
              <a:buSzPts val="2038"/>
              <a:buChar char="●"/>
            </a:pPr>
            <a:r>
              <a:rPr lang="en" sz="2037"/>
              <a:t>ပေးလိုက်တဲ့ prompt ကိုလည်း tokenization (or) word segmentation လုပ်ရကြောင်း</a:t>
            </a:r>
            <a:endParaRPr sz="2037"/>
          </a:p>
          <a:p>
            <a:pPr indent="-357981" lvl="0" marL="457200" rtl="0" algn="l">
              <a:lnSpc>
                <a:spcPct val="115000"/>
              </a:lnSpc>
              <a:spcBef>
                <a:spcPts val="0"/>
              </a:spcBef>
              <a:spcAft>
                <a:spcPts val="0"/>
              </a:spcAft>
              <a:buSzPts val="2038"/>
              <a:buChar char="●"/>
            </a:pPr>
            <a:r>
              <a:rPr lang="en" sz="2037"/>
              <a:t>Embedding ဆိုတာကလည်း မသိမဖြစ်ကြောင်း</a:t>
            </a:r>
            <a:endParaRPr sz="2037"/>
          </a:p>
          <a:p>
            <a:pPr indent="-357981" lvl="0" marL="457200" rtl="0" algn="l">
              <a:lnSpc>
                <a:spcPct val="115000"/>
              </a:lnSpc>
              <a:spcBef>
                <a:spcPts val="0"/>
              </a:spcBef>
              <a:spcAft>
                <a:spcPts val="0"/>
              </a:spcAft>
              <a:buSzPts val="2038"/>
              <a:buChar char="●"/>
            </a:pPr>
            <a:r>
              <a:rPr lang="en" sz="2037"/>
              <a:t>NLP, ML, DeepLearning, LLM အားလုံးက ဒေတာကို heavy မှီနေတာများတယ်။ အထူးသဖြင့် Neural Network, DeepLearning နဲ့သွားရင် </a:t>
            </a:r>
            <a:endParaRPr sz="2037"/>
          </a:p>
        </p:txBody>
      </p:sp>
      <p:sp>
        <p:nvSpPr>
          <p:cNvPr id="673" name="Google Shape;673;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Summary</a:t>
            </a:r>
            <a:endParaRPr/>
          </a:p>
        </p:txBody>
      </p:sp>
      <p:sp>
        <p:nvSpPr>
          <p:cNvPr id="679" name="Google Shape;679;p95"/>
          <p:cNvSpPr txBox="1"/>
          <p:nvPr>
            <p:ph idx="1" type="body"/>
          </p:nvPr>
        </p:nvSpPr>
        <p:spPr>
          <a:xfrm>
            <a:off x="311700" y="906825"/>
            <a:ext cx="8520600" cy="3756300"/>
          </a:xfrm>
          <a:prstGeom prst="rect">
            <a:avLst/>
          </a:prstGeom>
          <a:noFill/>
          <a:ln>
            <a:noFill/>
          </a:ln>
        </p:spPr>
        <p:txBody>
          <a:bodyPr anchorCtr="0" anchor="t" bIns="91425" lIns="91425" spcFirstLastPara="1" rIns="91425" wrap="square" tIns="91425">
            <a:noAutofit/>
          </a:bodyPr>
          <a:lstStyle/>
          <a:p>
            <a:pPr indent="-357981" lvl="0" marL="457200" rtl="0" algn="l">
              <a:lnSpc>
                <a:spcPct val="115000"/>
              </a:lnSpc>
              <a:spcBef>
                <a:spcPts val="0"/>
              </a:spcBef>
              <a:spcAft>
                <a:spcPts val="0"/>
              </a:spcAft>
              <a:buSzPts val="2038"/>
              <a:buChar char="●"/>
            </a:pPr>
            <a:r>
              <a:rPr lang="en" sz="2037"/>
              <a:t>R</a:t>
            </a:r>
            <a:r>
              <a:rPr lang="en" sz="2037"/>
              <a:t>&amp;D အနေနဲ့က လက်ရှိမှာ LLM ကို မှီပြီး လုပ်လို့ရတာတွေ အများကြီးပါပဲ</a:t>
            </a:r>
            <a:endParaRPr sz="2037"/>
          </a:p>
          <a:p>
            <a:pPr indent="-357981" lvl="0" marL="457200" rtl="0" algn="l">
              <a:lnSpc>
                <a:spcPct val="115000"/>
              </a:lnSpc>
              <a:spcBef>
                <a:spcPts val="0"/>
              </a:spcBef>
              <a:spcAft>
                <a:spcPts val="0"/>
              </a:spcAft>
              <a:buSzPts val="2038"/>
              <a:buChar char="●"/>
            </a:pPr>
            <a:r>
              <a:rPr lang="en" sz="2037"/>
              <a:t>Corpus Building အတွက်လည်း LLM ကို သုံးလို့ရတယ်။ ဥပမာ အရင်ဆုံး LLM နဲ့ annotation/labeling လုပ်ပြီးမှ လူက ပြန်စစ်တာမျိုး</a:t>
            </a:r>
            <a:endParaRPr sz="2037"/>
          </a:p>
          <a:p>
            <a:pPr indent="-357917" lvl="0" marL="457200" rtl="0" algn="l">
              <a:lnSpc>
                <a:spcPct val="115000"/>
              </a:lnSpc>
              <a:spcBef>
                <a:spcPts val="0"/>
              </a:spcBef>
              <a:spcAft>
                <a:spcPts val="0"/>
              </a:spcAft>
              <a:buSzPts val="2037"/>
              <a:buChar char="●"/>
            </a:pPr>
            <a:r>
              <a:rPr lang="en" sz="2037"/>
              <a:t>အသံဒေတာ၊ ပုံဒေတာတွေလည်း generate လုပ်လို့ရတာမို့လို့ multimodal အပိုင်းတွေကို အရင်ကထက် ပိုပြီး လုပ်လို့ လွယ်လာပြီ</a:t>
            </a:r>
            <a:endParaRPr sz="2037"/>
          </a:p>
          <a:p>
            <a:pPr indent="-357917" lvl="0" marL="457200" rtl="0" algn="l">
              <a:lnSpc>
                <a:spcPct val="115000"/>
              </a:lnSpc>
              <a:spcBef>
                <a:spcPts val="0"/>
              </a:spcBef>
              <a:spcAft>
                <a:spcPts val="0"/>
              </a:spcAft>
              <a:buSzPts val="2037"/>
              <a:buChar char="●"/>
            </a:pPr>
            <a:r>
              <a:rPr lang="en" sz="2037"/>
              <a:t>မြန်မာစာအတွက်က လုပ်စရာတွေအများကြီးထဲမှာမှ ဒေတာပြင်တာကို မပျင်းကြပါနဲ့။ ဒေတာမရှိရင် မြန်မာစာက ဆင်းရဲသား ဘာသာစကားလို့တောင် ပြောရမလားပဲ</a:t>
            </a:r>
            <a:endParaRPr sz="2037"/>
          </a:p>
          <a:p>
            <a:pPr indent="-357917" lvl="0" marL="457200" rtl="0" algn="l">
              <a:lnSpc>
                <a:spcPct val="115000"/>
              </a:lnSpc>
              <a:spcBef>
                <a:spcPts val="0"/>
              </a:spcBef>
              <a:spcAft>
                <a:spcPts val="0"/>
              </a:spcAft>
              <a:buSzPts val="2037"/>
              <a:buChar char="●"/>
            </a:pPr>
            <a:r>
              <a:rPr lang="en" sz="2037"/>
              <a:t>နောက်တစ်ခု NLP နဲ့ AI က ခွဲလို့မရပါဘူး။ NLP foundation ကောင်းရင် Advanced AI, AGI အပိုင်းတွေလည်း ဆက်လေ့လာသွားလို့ ရပါလိမ့်မယ်။</a:t>
            </a:r>
            <a:endParaRPr sz="2037"/>
          </a:p>
        </p:txBody>
      </p:sp>
      <p:sp>
        <p:nvSpPr>
          <p:cNvPr id="680" name="Google Shape;680;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9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686" name="Google Shape;686;p96"/>
          <p:cNvSpPr txBox="1"/>
          <p:nvPr>
            <p:ph idx="1" type="body"/>
          </p:nvPr>
        </p:nvSpPr>
        <p:spPr>
          <a:xfrm>
            <a:off x="311700" y="898060"/>
            <a:ext cx="8520600" cy="3630600"/>
          </a:xfrm>
          <a:prstGeom prst="rect">
            <a:avLst/>
          </a:prstGeom>
          <a:noFill/>
          <a:ln>
            <a:noFill/>
          </a:ln>
        </p:spPr>
        <p:txBody>
          <a:bodyPr anchorCtr="0" anchor="t" bIns="91425" lIns="91425" spcFirstLastPara="1" rIns="91425" wrap="square" tIns="91425">
            <a:noAutofit/>
          </a:bodyPr>
          <a:lstStyle/>
          <a:p>
            <a:pPr indent="-357981" lvl="0" marL="457200" rtl="0" algn="l">
              <a:lnSpc>
                <a:spcPct val="115000"/>
              </a:lnSpc>
              <a:spcBef>
                <a:spcPts val="0"/>
              </a:spcBef>
              <a:spcAft>
                <a:spcPts val="0"/>
              </a:spcAft>
              <a:buSzPts val="2038"/>
              <a:buAutoNum type="arabicPeriod"/>
            </a:pPr>
            <a:r>
              <a:rPr lang="en"/>
              <a:t>Example images for embedding demo: </a:t>
            </a:r>
            <a:r>
              <a:rPr lang="en" u="sng">
                <a:solidFill>
                  <a:schemeClr val="hlink"/>
                </a:solidFill>
                <a:hlinkClick r:id="rId3"/>
              </a:rPr>
              <a:t>https://www.pexels.com/</a:t>
            </a:r>
            <a:r>
              <a:rPr lang="en"/>
              <a:t> </a:t>
            </a:r>
            <a:endParaRPr/>
          </a:p>
          <a:p>
            <a:pPr indent="-342868" lvl="0" marL="457200" rtl="0" algn="l">
              <a:lnSpc>
                <a:spcPct val="115000"/>
              </a:lnSpc>
              <a:spcBef>
                <a:spcPts val="0"/>
              </a:spcBef>
              <a:spcAft>
                <a:spcPts val="0"/>
              </a:spcAft>
              <a:buSzPts val="1800"/>
              <a:buAutoNum type="arabicPeriod"/>
            </a:pPr>
            <a:r>
              <a:rPr lang="en"/>
              <a:t>CLIP: Connecting text and images: </a:t>
            </a:r>
            <a:r>
              <a:rPr lang="en" u="sng">
                <a:solidFill>
                  <a:schemeClr val="hlink"/>
                </a:solidFill>
                <a:hlinkClick r:id="rId4"/>
              </a:rPr>
              <a:t>https://openai.com/index/clip/</a:t>
            </a:r>
            <a:endParaRPr/>
          </a:p>
          <a:p>
            <a:pPr indent="-342868" lvl="0" marL="457200" rtl="0" algn="l">
              <a:lnSpc>
                <a:spcPct val="115000"/>
              </a:lnSpc>
              <a:spcBef>
                <a:spcPts val="0"/>
              </a:spcBef>
              <a:spcAft>
                <a:spcPts val="0"/>
              </a:spcAft>
              <a:buSzPts val="1800"/>
              <a:buAutoNum type="arabicPeriod"/>
            </a:pPr>
            <a:r>
              <a:rPr lang="en"/>
              <a:t>Alec Radford, Jong Wook Kim, Chris Hallacy, Aditya Ramesh, Gabriel Goh, Sandhini Agarwal, Girish Sastry, Amanda Askell, Pamela Mishkin, Jack Clark, Gretchen Krueger, Ilya Sutskever, Learning Transferable Visual Models From Natural Language Supervision: </a:t>
            </a:r>
            <a:r>
              <a:rPr lang="en" u="sng">
                <a:solidFill>
                  <a:schemeClr val="hlink"/>
                </a:solidFill>
                <a:hlinkClick r:id="rId5"/>
              </a:rPr>
              <a:t>https://arxiv.org/abs/2103.00020</a:t>
            </a:r>
            <a:r>
              <a:rPr lang="en"/>
              <a:t> </a:t>
            </a:r>
            <a:endParaRPr/>
          </a:p>
          <a:p>
            <a:pPr indent="-342868" lvl="0" marL="457200" rtl="0" algn="l">
              <a:lnSpc>
                <a:spcPct val="115000"/>
              </a:lnSpc>
              <a:spcBef>
                <a:spcPts val="0"/>
              </a:spcBef>
              <a:spcAft>
                <a:spcPts val="0"/>
              </a:spcAft>
              <a:buSzPts val="1800"/>
              <a:buAutoNum type="arabicPeriod"/>
            </a:pPr>
            <a:r>
              <a:rPr lang="en"/>
              <a:t>CLIP Github: </a:t>
            </a:r>
            <a:r>
              <a:rPr lang="en" u="sng">
                <a:solidFill>
                  <a:schemeClr val="hlink"/>
                </a:solidFill>
                <a:hlinkClick r:id="rId6"/>
              </a:rPr>
              <a:t>https://github.com/openai/CLIP</a:t>
            </a:r>
            <a:endParaRPr/>
          </a:p>
          <a:p>
            <a:pPr indent="-342868" lvl="0" marL="457200" rtl="0" algn="l">
              <a:lnSpc>
                <a:spcPct val="115000"/>
              </a:lnSpc>
              <a:spcBef>
                <a:spcPts val="0"/>
              </a:spcBef>
              <a:spcAft>
                <a:spcPts val="0"/>
              </a:spcAft>
              <a:buSzPts val="1800"/>
              <a:buAutoNum type="arabicPeriod"/>
            </a:pPr>
            <a:r>
              <a:rPr lang="en"/>
              <a:t>myStopWord:  </a:t>
            </a:r>
            <a:r>
              <a:rPr lang="en" u="sng">
                <a:solidFill>
                  <a:schemeClr val="hlink"/>
                </a:solidFill>
                <a:hlinkClick r:id="rId7"/>
              </a:rPr>
              <a:t>https://github.com/ye-kyaw-thu/myStopword</a:t>
            </a:r>
            <a:r>
              <a:rPr lang="en"/>
              <a:t> </a:t>
            </a:r>
            <a:endParaRPr/>
          </a:p>
          <a:p>
            <a:pPr indent="-342868" lvl="0" marL="457200" rtl="0" algn="l">
              <a:lnSpc>
                <a:spcPct val="115000"/>
              </a:lnSpc>
              <a:spcBef>
                <a:spcPts val="0"/>
              </a:spcBef>
              <a:spcAft>
                <a:spcPts val="0"/>
              </a:spcAft>
              <a:buSzPts val="1800"/>
              <a:buAutoNum type="arabicPeriod"/>
            </a:pPr>
            <a:r>
              <a:rPr lang="en"/>
              <a:t>Mikolov, Tomáš; Karafiát, Martin; Burget, Lukáš; Černocký, Jan; Khudanpur, Sanjeev (26 September 2010). "Recurrent neural network based language model". Interspeech 2010. ISCA: ISCA. pp. 1045–1048.  Link: </a:t>
            </a:r>
            <a:r>
              <a:rPr lang="en" u="sng">
                <a:solidFill>
                  <a:schemeClr val="hlink"/>
                </a:solidFill>
                <a:hlinkClick r:id="rId8"/>
              </a:rPr>
              <a:t>https://www.isca-archive.org/interspeech_2010/mikolov10_interspeech.pdf</a:t>
            </a:r>
            <a:r>
              <a:rPr lang="en"/>
              <a:t> </a:t>
            </a:r>
            <a:endParaRPr/>
          </a:p>
        </p:txBody>
      </p:sp>
      <p:sp>
        <p:nvSpPr>
          <p:cNvPr id="687" name="Google Shape;687;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693" name="Google Shape;693;p97"/>
          <p:cNvSpPr txBox="1"/>
          <p:nvPr>
            <p:ph idx="1" type="body"/>
          </p:nvPr>
        </p:nvSpPr>
        <p:spPr>
          <a:xfrm>
            <a:off x="311700" y="898060"/>
            <a:ext cx="8520600" cy="3630600"/>
          </a:xfrm>
          <a:prstGeom prst="rect">
            <a:avLst/>
          </a:prstGeom>
          <a:noFill/>
          <a:ln>
            <a:noFill/>
          </a:ln>
        </p:spPr>
        <p:txBody>
          <a:bodyPr anchorCtr="0" anchor="t" bIns="91425" lIns="91425" spcFirstLastPara="1" rIns="91425" wrap="square" tIns="91425">
            <a:noAutofit/>
          </a:bodyPr>
          <a:lstStyle/>
          <a:p>
            <a:pPr indent="-342868" lvl="0" marL="457200" rtl="0" algn="l">
              <a:lnSpc>
                <a:spcPct val="115000"/>
              </a:lnSpc>
              <a:spcBef>
                <a:spcPts val="0"/>
              </a:spcBef>
              <a:spcAft>
                <a:spcPts val="0"/>
              </a:spcAft>
              <a:buSzPts val="1800"/>
              <a:buAutoNum type="arabicPeriod" startAt="7"/>
            </a:pPr>
            <a:r>
              <a:rPr lang="en"/>
              <a:t>Word2vec linear relationship figure: </a:t>
            </a:r>
            <a:r>
              <a:rPr lang="en" u="sng">
                <a:solidFill>
                  <a:schemeClr val="hlink"/>
                </a:solidFill>
                <a:hlinkClick r:id="rId3"/>
              </a:rPr>
              <a:t>https://www.tensorflow.org/images/linear-relationships.png</a:t>
            </a:r>
            <a:endParaRPr/>
          </a:p>
          <a:p>
            <a:pPr indent="-342868" lvl="0" marL="457200" rtl="0" algn="l">
              <a:lnSpc>
                <a:spcPct val="115000"/>
              </a:lnSpc>
              <a:spcBef>
                <a:spcPts val="0"/>
              </a:spcBef>
              <a:spcAft>
                <a:spcPts val="0"/>
              </a:spcAft>
              <a:buSzPts val="1800"/>
              <a:buAutoNum type="arabicPeriod" startAt="7"/>
            </a:pPr>
            <a:r>
              <a:rPr lang="en"/>
              <a:t>Fasttext Github: </a:t>
            </a:r>
            <a:r>
              <a:rPr lang="en" u="sng">
                <a:solidFill>
                  <a:schemeClr val="hlink"/>
                </a:solidFill>
                <a:hlinkClick r:id="rId4"/>
              </a:rPr>
              <a:t>https://github.com/facebookresearch/fastText</a:t>
            </a:r>
            <a:r>
              <a:rPr lang="en"/>
              <a:t> </a:t>
            </a:r>
            <a:endParaRPr/>
          </a:p>
          <a:p>
            <a:pPr indent="-342868" lvl="0" marL="457200" rtl="0" algn="l">
              <a:lnSpc>
                <a:spcPct val="115000"/>
              </a:lnSpc>
              <a:spcBef>
                <a:spcPts val="0"/>
              </a:spcBef>
              <a:spcAft>
                <a:spcPts val="0"/>
              </a:spcAft>
              <a:buSzPts val="1800"/>
              <a:buAutoNum type="arabicPeriod" startAt="7"/>
            </a:pPr>
            <a:r>
              <a:rPr lang="en"/>
              <a:t>Cosine similarity Wiki page: </a:t>
            </a:r>
            <a:r>
              <a:rPr lang="en" u="sng">
                <a:solidFill>
                  <a:schemeClr val="hlink"/>
                </a:solidFill>
                <a:hlinkClick r:id="rId5"/>
              </a:rPr>
              <a:t>https://en.wikipedia.org/wiki/Cosine_similarity</a:t>
            </a:r>
            <a:endParaRPr/>
          </a:p>
          <a:p>
            <a:pPr indent="-342868" lvl="0" marL="457200" rtl="0" algn="l">
              <a:lnSpc>
                <a:spcPct val="115000"/>
              </a:lnSpc>
              <a:spcBef>
                <a:spcPts val="0"/>
              </a:spcBef>
              <a:spcAft>
                <a:spcPts val="0"/>
              </a:spcAft>
              <a:buSzPts val="1800"/>
              <a:buAutoNum type="arabicPeriod" startAt="7"/>
            </a:pPr>
            <a:r>
              <a:rPr lang="en"/>
              <a:t>KenLM GitHub: </a:t>
            </a:r>
            <a:r>
              <a:rPr lang="en" u="sng">
                <a:solidFill>
                  <a:schemeClr val="hlink"/>
                </a:solidFill>
                <a:hlinkClick r:id="rId6"/>
              </a:rPr>
              <a:t>https://github.com/kpu/kenlm</a:t>
            </a:r>
            <a:r>
              <a:rPr lang="en"/>
              <a:t> </a:t>
            </a:r>
            <a:endParaRPr/>
          </a:p>
          <a:p>
            <a:pPr indent="-342868" lvl="0" marL="457200" rtl="0" algn="l">
              <a:lnSpc>
                <a:spcPct val="115000"/>
              </a:lnSpc>
              <a:spcBef>
                <a:spcPts val="0"/>
              </a:spcBef>
              <a:spcAft>
                <a:spcPts val="0"/>
              </a:spcAft>
              <a:buSzPts val="1800"/>
              <a:buAutoNum type="arabicPeriod" startAt="7"/>
            </a:pPr>
            <a:r>
              <a:rPr lang="en"/>
              <a:t>Venkatesh Balavadhani Parthasarathy, Ahtsham Zafar, Aafaq Khan, and Arsalan Shahid, The Ultimate Guide to Fine-Tuning LLMs from Basics to Breakthroughs: An Exhaustive Review of Technologies, Research, Best Practices, Applied Research Challenges and Opportunities (Version 1.1), </a:t>
            </a:r>
            <a:r>
              <a:rPr lang="en" u="sng">
                <a:solidFill>
                  <a:schemeClr val="hlink"/>
                </a:solidFill>
                <a:hlinkClick r:id="rId7"/>
              </a:rPr>
              <a:t>https://arxiv.org/pdf/2408.13296</a:t>
            </a:r>
            <a:r>
              <a:rPr lang="en"/>
              <a:t>  </a:t>
            </a:r>
            <a:endParaRPr/>
          </a:p>
          <a:p>
            <a:pPr indent="-342868" lvl="0" marL="457200" rtl="0" algn="l">
              <a:lnSpc>
                <a:spcPct val="115000"/>
              </a:lnSpc>
              <a:spcBef>
                <a:spcPts val="0"/>
              </a:spcBef>
              <a:spcAft>
                <a:spcPts val="0"/>
              </a:spcAft>
              <a:buSzPts val="1800"/>
              <a:buAutoNum type="arabicPeriod" startAt="7"/>
            </a:pPr>
            <a:r>
              <a:rPr lang="en"/>
              <a:t>myParaphrase: </a:t>
            </a:r>
            <a:r>
              <a:rPr lang="en" u="sng">
                <a:solidFill>
                  <a:schemeClr val="hlink"/>
                </a:solidFill>
                <a:hlinkClick r:id="rId8"/>
              </a:rPr>
              <a:t>https://github.com/ye-kyaw-thu/myParaphrase</a:t>
            </a:r>
            <a:r>
              <a:rPr lang="en"/>
              <a:t> </a:t>
            </a:r>
            <a:endParaRPr/>
          </a:p>
        </p:txBody>
      </p:sp>
      <p:sp>
        <p:nvSpPr>
          <p:cNvPr id="694" name="Google Shape;694;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700" name="Google Shape;700;p98"/>
          <p:cNvSpPr txBox="1"/>
          <p:nvPr>
            <p:ph idx="1" type="body"/>
          </p:nvPr>
        </p:nvSpPr>
        <p:spPr>
          <a:xfrm>
            <a:off x="311700" y="898060"/>
            <a:ext cx="8520600" cy="3630600"/>
          </a:xfrm>
          <a:prstGeom prst="rect">
            <a:avLst/>
          </a:prstGeom>
          <a:noFill/>
          <a:ln>
            <a:noFill/>
          </a:ln>
        </p:spPr>
        <p:txBody>
          <a:bodyPr anchorCtr="0" anchor="t" bIns="91425" lIns="91425" spcFirstLastPara="1" rIns="91425" wrap="square" tIns="91425">
            <a:noAutofit/>
          </a:bodyPr>
          <a:lstStyle/>
          <a:p>
            <a:pPr indent="-342868" lvl="0" marL="457200" rtl="0" algn="l">
              <a:lnSpc>
                <a:spcPct val="115000"/>
              </a:lnSpc>
              <a:spcBef>
                <a:spcPts val="0"/>
              </a:spcBef>
              <a:spcAft>
                <a:spcPts val="0"/>
              </a:spcAft>
              <a:buSzPts val="1800"/>
              <a:buAutoNum type="arabicPeriod" startAt="13"/>
            </a:pPr>
            <a:r>
              <a:rPr lang="en"/>
              <a:t>myContradict: </a:t>
            </a:r>
            <a:r>
              <a:rPr lang="en" u="sng">
                <a:solidFill>
                  <a:schemeClr val="hlink"/>
                </a:solidFill>
                <a:hlinkClick r:id="rId3"/>
              </a:rPr>
              <a:t>https://github.com/ye-kyaw-thu/myContradict</a:t>
            </a:r>
            <a:endParaRPr/>
          </a:p>
          <a:p>
            <a:pPr indent="-342868" lvl="0" marL="457200" rtl="0" algn="l">
              <a:lnSpc>
                <a:spcPct val="115000"/>
              </a:lnSpc>
              <a:spcBef>
                <a:spcPts val="0"/>
              </a:spcBef>
              <a:spcAft>
                <a:spcPts val="0"/>
              </a:spcAft>
              <a:buSzPts val="1800"/>
              <a:buAutoNum type="arabicPeriod" startAt="13"/>
            </a:pPr>
            <a:r>
              <a:rPr lang="en"/>
              <a:t>oppaWord Myanar Word Segmenter: </a:t>
            </a:r>
            <a:r>
              <a:rPr lang="en" u="sng">
                <a:solidFill>
                  <a:schemeClr val="hlink"/>
                </a:solidFill>
                <a:hlinkClick r:id="rId4"/>
              </a:rPr>
              <a:t>https://github.com/ye-kyaw-thu/oppaWord</a:t>
            </a:r>
            <a:r>
              <a:rPr lang="en"/>
              <a:t> </a:t>
            </a:r>
            <a:r>
              <a:rPr lang="en"/>
              <a:t> </a:t>
            </a:r>
            <a:endParaRPr/>
          </a:p>
          <a:p>
            <a:pPr indent="-342868" lvl="0" marL="457200" rtl="0" algn="l">
              <a:lnSpc>
                <a:spcPct val="115000"/>
              </a:lnSpc>
              <a:spcBef>
                <a:spcPts val="0"/>
              </a:spcBef>
              <a:spcAft>
                <a:spcPts val="0"/>
              </a:spcAft>
              <a:buSzPts val="1800"/>
              <a:buAutoNum type="arabicPeriod" startAt="13"/>
            </a:pPr>
            <a:r>
              <a:rPr lang="en" u="sng">
                <a:solidFill>
                  <a:schemeClr val="hlink"/>
                </a:solidFill>
                <a:hlinkClick r:id="rId5"/>
              </a:rPr>
              <a:t>https://lmstudio.ai/docs/python/embedding</a:t>
            </a:r>
            <a:r>
              <a:rPr lang="en"/>
              <a:t> </a:t>
            </a:r>
            <a:endParaRPr/>
          </a:p>
          <a:p>
            <a:pPr indent="-342868" lvl="0" marL="457200" rtl="0" algn="l">
              <a:lnSpc>
                <a:spcPct val="115000"/>
              </a:lnSpc>
              <a:spcBef>
                <a:spcPts val="0"/>
              </a:spcBef>
              <a:spcAft>
                <a:spcPts val="0"/>
              </a:spcAft>
              <a:buSzPts val="1800"/>
              <a:buAutoNum type="arabicPeriod" startAt="13"/>
            </a:pPr>
            <a:r>
              <a:rPr lang="en" u="sng">
                <a:solidFill>
                  <a:schemeClr val="hlink"/>
                </a:solidFill>
                <a:hlinkClick r:id="rId6"/>
              </a:rPr>
              <a:t>https://ollama.com/library/embeddinggemma</a:t>
            </a:r>
            <a:r>
              <a:rPr lang="en"/>
              <a:t> </a:t>
            </a:r>
            <a:endParaRPr/>
          </a:p>
          <a:p>
            <a:pPr indent="-342868" lvl="0" marL="457200" rtl="0" algn="l">
              <a:lnSpc>
                <a:spcPct val="115000"/>
              </a:lnSpc>
              <a:spcBef>
                <a:spcPts val="0"/>
              </a:spcBef>
              <a:spcAft>
                <a:spcPts val="0"/>
              </a:spcAft>
              <a:buSzPts val="1800"/>
              <a:buAutoNum type="arabicPeriod" startAt="13"/>
            </a:pPr>
            <a:r>
              <a:rPr lang="en" u="sng">
                <a:solidFill>
                  <a:schemeClr val="hlink"/>
                </a:solidFill>
                <a:hlinkClick r:id="rId7"/>
              </a:rPr>
              <a:t>https://fasttext.cc/docs/en/unsupervised-tutorial.html</a:t>
            </a:r>
            <a:r>
              <a:rPr lang="en"/>
              <a:t> </a:t>
            </a:r>
            <a:endParaRPr/>
          </a:p>
        </p:txBody>
      </p:sp>
      <p:sp>
        <p:nvSpPr>
          <p:cNvPr id="701" name="Google Shape;701;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(Ngram)</a:t>
            </a:r>
            <a:endParaRPr/>
          </a:p>
        </p:txBody>
      </p:sp>
      <p:sp>
        <p:nvSpPr>
          <p:cNvPr id="158" name="Google Shape;15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9" name="Google Shape;159;p32"/>
          <p:cNvSpPr txBox="1"/>
          <p:nvPr>
            <p:ph type="title"/>
          </p:nvPr>
        </p:nvSpPr>
        <p:spPr>
          <a:xfrm>
            <a:off x="2607775" y="4396975"/>
            <a:ext cx="29103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ngram Counting</a:t>
            </a:r>
            <a:endParaRPr sz="1920"/>
          </a:p>
        </p:txBody>
      </p:sp>
      <p:pic>
        <p:nvPicPr>
          <p:cNvPr id="160" name="Google Shape;160;p32"/>
          <p:cNvPicPr preferRelativeResize="0"/>
          <p:nvPr/>
        </p:nvPicPr>
        <p:blipFill>
          <a:blip r:embed="rId3">
            <a:alphaModFix/>
          </a:blip>
          <a:stretch>
            <a:fillRect/>
          </a:stretch>
        </p:blipFill>
        <p:spPr>
          <a:xfrm>
            <a:off x="3909395" y="904385"/>
            <a:ext cx="4243480" cy="3455449"/>
          </a:xfrm>
          <a:prstGeom prst="rect">
            <a:avLst/>
          </a:prstGeom>
          <a:noFill/>
          <a:ln>
            <a:noFill/>
          </a:ln>
          <a:effectLst>
            <a:outerShdw blurRad="57150" rotWithShape="0" algn="bl" dir="5400000" dist="19050">
              <a:srgbClr val="000000">
                <a:alpha val="50000"/>
              </a:srgbClr>
            </a:outerShdw>
          </a:effectLst>
        </p:spPr>
      </p:pic>
      <p:pic>
        <p:nvPicPr>
          <p:cNvPr id="161" name="Google Shape;161;p32"/>
          <p:cNvPicPr preferRelativeResize="0"/>
          <p:nvPr/>
        </p:nvPicPr>
        <p:blipFill>
          <a:blip r:embed="rId4">
            <a:alphaModFix/>
          </a:blip>
          <a:stretch>
            <a:fillRect/>
          </a:stretch>
        </p:blipFill>
        <p:spPr>
          <a:xfrm>
            <a:off x="557908" y="904386"/>
            <a:ext cx="3218892" cy="34554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3"/>
          <p:cNvSpPr txBox="1"/>
          <p:nvPr>
            <p:ph type="title"/>
          </p:nvPr>
        </p:nvSpPr>
        <p:spPr>
          <a:xfrm>
            <a:off x="311700" y="12998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(ARPA Format)</a:t>
            </a:r>
            <a:endParaRPr/>
          </a:p>
        </p:txBody>
      </p:sp>
      <p:sp>
        <p:nvSpPr>
          <p:cNvPr id="167" name="Google Shape;16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8" name="Google Shape;168;p33"/>
          <p:cNvSpPr txBox="1"/>
          <p:nvPr>
            <p:ph type="title"/>
          </p:nvPr>
        </p:nvSpPr>
        <p:spPr>
          <a:xfrm>
            <a:off x="2261975" y="4396975"/>
            <a:ext cx="59283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3-gram LM with ARPA format</a:t>
            </a:r>
            <a:endParaRPr sz="1920"/>
          </a:p>
        </p:txBody>
      </p:sp>
      <p:pic>
        <p:nvPicPr>
          <p:cNvPr id="169" name="Google Shape;169;p33"/>
          <p:cNvPicPr preferRelativeResize="0"/>
          <p:nvPr/>
        </p:nvPicPr>
        <p:blipFill>
          <a:blip r:embed="rId3">
            <a:alphaModFix/>
          </a:blip>
          <a:stretch>
            <a:fillRect/>
          </a:stretch>
        </p:blipFill>
        <p:spPr>
          <a:xfrm>
            <a:off x="195623" y="941525"/>
            <a:ext cx="2633147" cy="3303051"/>
          </a:xfrm>
          <a:prstGeom prst="rect">
            <a:avLst/>
          </a:prstGeom>
          <a:noFill/>
          <a:ln>
            <a:noFill/>
          </a:ln>
          <a:effectLst>
            <a:outerShdw blurRad="57150" rotWithShape="0" algn="bl" dir="5400000" dist="19050">
              <a:srgbClr val="000000">
                <a:alpha val="50000"/>
              </a:srgbClr>
            </a:outerShdw>
          </a:effectLst>
        </p:spPr>
      </p:pic>
      <p:pic>
        <p:nvPicPr>
          <p:cNvPr id="170" name="Google Shape;170;p33"/>
          <p:cNvPicPr preferRelativeResize="0"/>
          <p:nvPr/>
        </p:nvPicPr>
        <p:blipFill>
          <a:blip r:embed="rId4">
            <a:alphaModFix/>
          </a:blip>
          <a:stretch>
            <a:fillRect/>
          </a:stretch>
        </p:blipFill>
        <p:spPr>
          <a:xfrm>
            <a:off x="2909132" y="941525"/>
            <a:ext cx="2426889" cy="3303051"/>
          </a:xfrm>
          <a:prstGeom prst="rect">
            <a:avLst/>
          </a:prstGeom>
          <a:noFill/>
          <a:ln>
            <a:noFill/>
          </a:ln>
          <a:effectLst>
            <a:outerShdw blurRad="57150" rotWithShape="0" algn="bl" dir="5400000" dist="19050">
              <a:srgbClr val="000000">
                <a:alpha val="50000"/>
              </a:srgbClr>
            </a:outerShdw>
          </a:effectLst>
        </p:spPr>
      </p:pic>
      <p:pic>
        <p:nvPicPr>
          <p:cNvPr id="171" name="Google Shape;171;p33"/>
          <p:cNvPicPr preferRelativeResize="0"/>
          <p:nvPr/>
        </p:nvPicPr>
        <p:blipFill>
          <a:blip r:embed="rId5">
            <a:alphaModFix/>
          </a:blip>
          <a:stretch>
            <a:fillRect/>
          </a:stretch>
        </p:blipFill>
        <p:spPr>
          <a:xfrm>
            <a:off x="5400819" y="941525"/>
            <a:ext cx="3691634" cy="33030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